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CDF943-EA64-4DC4-90CC-A83CC662812E}">
  <a:tblStyle styleId="{40CDF943-EA64-4DC4-90CC-A83CC66281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c2bfeeca5_5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ec2bfeeca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de89f8958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ede89f895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c6f78408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ec6f7840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c6f78408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ec6f78408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de89f8958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ede89f89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de89f895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ede89f89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de89f8958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ede89f895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c6f78408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ec6f78408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6f784089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ec6f7840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c6f78408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ec6f78408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c6f78408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ec6f78408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c2bfeeca5_5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ec2bfeeca5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c6f784089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ec6f78408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c6f784089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ec6f78408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c6f784089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ec6f78408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8457d854b_5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78457d854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c6f784089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ec6f78408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c6f784089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ec6f78408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c6f784089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ec6f78408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c6f784089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ec6f78408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c6f784089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ec6f78408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c6f784089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ec6f78408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c2bfeeca5_5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ec2bfeeca5_5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c6f784089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ec6f78408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c6f784089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ec6f78408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c6f784089_0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ec6f78408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c6f784089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ec6f78408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FF"/>
                </a:solidFill>
              </a:rPr>
              <a:t>캠핑장 근처 지역별 맛집 추천</a:t>
            </a:r>
            <a:endParaRPr>
              <a:solidFill>
                <a:srgbClr val="FF00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FF"/>
                </a:solidFill>
              </a:rPr>
              <a:t>캠핑장 주소를 기반으로 </a:t>
            </a:r>
            <a:endParaRPr>
              <a:solidFill>
                <a:srgbClr val="FF00FF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AutoNum type="arabicPeriod"/>
            </a:pPr>
            <a:r>
              <a:rPr lang="ko">
                <a:solidFill>
                  <a:srgbClr val="FF00FF"/>
                </a:solidFill>
              </a:rPr>
              <a:t>지도 API 사용 하여 근처 지도를 출력?</a:t>
            </a:r>
            <a:endParaRPr>
              <a:solidFill>
                <a:srgbClr val="FF00FF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AutoNum type="arabicPeriod"/>
            </a:pPr>
            <a:r>
              <a:rPr lang="ko">
                <a:solidFill>
                  <a:srgbClr val="FF00FF"/>
                </a:solidFill>
              </a:rPr>
              <a:t>근처 주소의 맛집 리스트 출력(food_house DB이용가능)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FF"/>
                </a:solidFill>
              </a:rPr>
              <a:t>구현방법 : </a:t>
            </a:r>
            <a:endParaRPr>
              <a:solidFill>
                <a:srgbClr val="FF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AutoNum type="arabicPeriod"/>
            </a:pPr>
            <a:r>
              <a:rPr lang="ko">
                <a:solidFill>
                  <a:srgbClr val="FF00FF"/>
                </a:solidFill>
              </a:rPr>
              <a:t>캠핑장 페이지 내에 추천맛집 리스트(슬라이드)를 출력</a:t>
            </a:r>
            <a:endParaRPr>
              <a:solidFill>
                <a:srgbClr val="FF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AutoNum type="arabicPeriod"/>
            </a:pPr>
            <a:r>
              <a:rPr lang="ko">
                <a:solidFill>
                  <a:srgbClr val="FF00FF"/>
                </a:solidFill>
              </a:rPr>
              <a:t>지역별로 별도의 검색 페이지(메뉴) 구성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FF"/>
                </a:solidFill>
              </a:rPr>
              <a:t>지역별 맛집 랭킹 나열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FF"/>
                </a:solidFill>
              </a:rPr>
              <a:t>맛집 예약 페이지 구성. session에 예약 데이터 저장.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c6f784089_0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ec6f78408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ec6f784089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ec6f78408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c6f784089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ec6f78408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c6f784089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ec6f78408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c6f784089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ec6f78408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공지글 제목, 내용, 게시일 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신규 공지 순서로 나열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c6f784089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ec6f78408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캠핑물품 관련 글과 캠핑장 관련 글을 구분할 방법 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-탭 자체를 분리 / 글 입력시 태그를 선택하여 게시글 제목 앞에 나열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c2bfeeca5_5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ec2bfeeca5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7877b29a62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7877b29a6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595959"/>
                </a:solidFill>
              </a:rPr>
              <a:t>질문사항 게시글을 로그인하여 공개/비공개 설정으로 업로드.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595959"/>
                </a:solidFill>
              </a:rPr>
              <a:t>-비공개 글은 게시자와 관리자만 확인 가능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595959"/>
                </a:solidFill>
              </a:rPr>
              <a:t>-제목, 내용, 게시자, 게시일, 공개설정 여부, 답변, 글 추천, 상세보기시 댓글 작성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c6f784089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2ec6f78408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c6f784089_0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2ec6f78408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ec6f784089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2ec6f78408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c6f784089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ec6f78408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c6f784089_0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ec6f78408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c6f784089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ec6f78408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ec6f784089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ec6f78408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ec6f784089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ec6f78408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78457d854b_5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278457d854b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b01ecd5d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b01ecd5d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c2bfeeca5_5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ec2bfeeca5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8457d854b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278457d854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78457d854b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278457d854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78457d854b_8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278457d854b_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78457d854b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278457d854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8457d854b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278457d854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78457d854b_1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278457d854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8457d854b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278457d854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78457d854b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278457d854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78457d854b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278457d854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c2bfeeca5_5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ec2bfeeca5_5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78457d854b_8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278457d854b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ede89f895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2ede89f89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78457d854b_8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278457d854b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8457d854b_8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78457d854b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78457d854b_8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278457d854b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78457d854b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78457d854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78457d854b_8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278457d854b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78457d854b_8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278457d854b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7877b29a62_7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27877b29a6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ec2bfeeca5_5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ec2bfeeca5_5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⭐ : 초기 메인 페이지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1" lang="ko"/>
              <a:t>중고거래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상품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-상품등록은 상품 목록 내 버튼으로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상품 목록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-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2bfeeca5_5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ec2bfeeca5_5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7877b29a62_4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27877b29a6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레시피 목록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-추천 레시피 1줄 정도 출력 후 전체 레시피 목록 이어서 출력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/>
              <a:t>-레시피 상세보기시 해당 음식과 같은 카테고리의 맛집 혹은 상품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c2bfeeca5_5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ec2bfeeca5_5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c6f74fda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c6f74f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8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hyperlink" Target="https://www.5gcamp.com/?c=info/campfoo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11" Type="http://schemas.openxmlformats.org/officeDocument/2006/relationships/image" Target="../media/image21.png"/><Relationship Id="rId10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1" Type="http://schemas.openxmlformats.org/officeDocument/2006/relationships/image" Target="../media/image5.jpg"/><Relationship Id="rId10" Type="http://schemas.openxmlformats.org/officeDocument/2006/relationships/image" Target="../media/image21.png"/><Relationship Id="rId12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hyperlink" Target="https://corners.auction.co.kr/corner/UsedMarketList.aspx?keyword=&amp;category=72130400&amp;" TargetMode="External"/><Relationship Id="rId8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slide" Target="/ppt/slides/slide7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나무, 야외, 숲, 삼림지이(가) 표시된 사진&#10;&#10;자동 생성된 설명" id="54" name="Google Shape;54;p13"/>
          <p:cNvPicPr preferRelativeResize="0"/>
          <p:nvPr/>
        </p:nvPicPr>
        <p:blipFill rotWithShape="1">
          <a:blip r:embed="rId3">
            <a:alphaModFix/>
          </a:blip>
          <a:srcRect b="-7090" l="370" r="-370" t="15949"/>
          <a:stretch/>
        </p:blipFill>
        <p:spPr>
          <a:xfrm>
            <a:off x="0" y="0"/>
            <a:ext cx="9178240" cy="557714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5838">
              <a:alpha val="788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743475" y="2056800"/>
            <a:ext cx="5945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lt2"/>
                </a:solidFill>
              </a:rPr>
              <a:t>지역 커뮤니티 기반 중고거래 시스템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629839" y="3131905"/>
            <a:ext cx="3904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0D7"/>
              </a:buClr>
              <a:buSzPts val="1000"/>
              <a:buNone/>
            </a:pPr>
            <a:r>
              <a:rPr lang="ko" sz="10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2조  –  정유엽 </a:t>
            </a:r>
            <a:r>
              <a:rPr lang="ko" sz="1000">
                <a:solidFill>
                  <a:srgbClr val="F7F0D7"/>
                </a:solidFill>
              </a:rPr>
              <a:t>김재영</a:t>
            </a:r>
            <a:r>
              <a:rPr lang="ko" sz="10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solidFill>
                  <a:srgbClr val="F7F0D7"/>
                </a:solidFill>
              </a:rPr>
              <a:t>맹주희</a:t>
            </a:r>
            <a:r>
              <a:rPr lang="ko" sz="10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solidFill>
                  <a:srgbClr val="F7F0D7"/>
                </a:solidFill>
              </a:rPr>
              <a:t>서연우</a:t>
            </a:r>
            <a:r>
              <a:rPr lang="ko" sz="10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solidFill>
                  <a:srgbClr val="F7F0D7"/>
                </a:solidFill>
              </a:rPr>
              <a:t>심은우</a:t>
            </a:r>
            <a:endParaRPr sz="1000">
              <a:solidFill>
                <a:srgbClr val="F7F0D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141175" y="2592910"/>
            <a:ext cx="500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lt2"/>
                </a:solidFill>
              </a:rPr>
              <a:t>캠핑장 예약 프로그램</a:t>
            </a:r>
            <a:endParaRPr sz="7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0D7"/>
              </a:buClr>
              <a:buSzPts val="1200"/>
              <a:buFont typeface="Arial"/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 flipH="1" rot="10800000">
            <a:off x="2184775" y="1773550"/>
            <a:ext cx="5062800" cy="16200"/>
          </a:xfrm>
          <a:prstGeom prst="straightConnector1">
            <a:avLst/>
          </a:prstGeom>
          <a:noFill/>
          <a:ln cap="flat" cmpd="sng" w="10150">
            <a:solidFill>
              <a:srgbClr val="F7F0D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그래픽, 클립아트, 원, 화이트이(가) 표시된 사진&#10;&#10;자동 생성된 설명"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0770" y="1282502"/>
            <a:ext cx="322461" cy="322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3"/>
          <p:cNvCxnSpPr/>
          <p:nvPr/>
        </p:nvCxnSpPr>
        <p:spPr>
          <a:xfrm flipH="1" rot="10800000">
            <a:off x="2225100" y="2958525"/>
            <a:ext cx="4998300" cy="40500"/>
          </a:xfrm>
          <a:prstGeom prst="straightConnector1">
            <a:avLst/>
          </a:prstGeom>
          <a:noFill/>
          <a:ln cap="flat" cmpd="sng" w="10150">
            <a:solidFill>
              <a:srgbClr val="F7F0D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2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Header</a:t>
            </a:r>
            <a:endParaRPr sz="1100"/>
          </a:p>
        </p:txBody>
      </p:sp>
      <p:cxnSp>
        <p:nvCxnSpPr>
          <p:cNvPr id="208" name="Google Shape;208;p22"/>
          <p:cNvCxnSpPr/>
          <p:nvPr/>
        </p:nvCxnSpPr>
        <p:spPr>
          <a:xfrm>
            <a:off x="4018850" y="534800"/>
            <a:ext cx="48051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15846" t="0"/>
          <a:stretch/>
        </p:blipFill>
        <p:spPr>
          <a:xfrm>
            <a:off x="986663" y="2476850"/>
            <a:ext cx="7170675" cy="7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2582300" y="2476850"/>
            <a:ext cx="5575050" cy="729400"/>
          </a:xfrm>
          <a:prstGeom prst="flowChartProcess">
            <a:avLst/>
          </a:prstGeom>
          <a:solidFill>
            <a:srgbClr val="2C3131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2C3131"/>
                </a:highlight>
              </a:rPr>
              <a:t>  중고매장      캠핑장      레시피&amp;맛집      커뮤니티      마이페이지</a:t>
            </a:r>
            <a:endParaRPr sz="1000">
              <a:solidFill>
                <a:schemeClr val="lt1"/>
              </a:solidFill>
              <a:highlight>
                <a:srgbClr val="2C3131"/>
              </a:highlight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5548313" y="1298500"/>
            <a:ext cx="1439100" cy="920100"/>
          </a:xfrm>
          <a:prstGeom prst="wedgeRectCallout">
            <a:avLst>
              <a:gd fmla="val -2455" name="adj1"/>
              <a:gd fmla="val 101013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커뮤니티 버튼에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143188" y="1345300"/>
            <a:ext cx="1439100" cy="826500"/>
          </a:xfrm>
          <a:prstGeom prst="wedgeRectCallout">
            <a:avLst>
              <a:gd fmla="val -8713" name="adj1"/>
              <a:gd fmla="val 107610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로고 이미지 클릭 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홈페이지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3551150" y="1322500"/>
            <a:ext cx="1323000" cy="872100"/>
          </a:xfrm>
          <a:prstGeom prst="wedgeRectCallout">
            <a:avLst>
              <a:gd fmla="val 912" name="adj1"/>
              <a:gd fmla="val 105874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캠핑장버튼에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641688" y="3403250"/>
            <a:ext cx="1153500" cy="787200"/>
          </a:xfrm>
          <a:prstGeom prst="wedgeRectCallout">
            <a:avLst>
              <a:gd fmla="val -14235" name="adj1"/>
              <a:gd fmla="val -105345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중고매장에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6394288" y="3403250"/>
            <a:ext cx="1239000" cy="826500"/>
          </a:xfrm>
          <a:prstGeom prst="wedgeRectCallout">
            <a:avLst>
              <a:gd fmla="val 31479" name="adj1"/>
              <a:gd fmla="val -102238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마이페이지버튼 클릭시 마이페이로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512513" y="3383600"/>
            <a:ext cx="1239000" cy="826500"/>
          </a:xfrm>
          <a:prstGeom prst="wedgeRectCallout">
            <a:avLst>
              <a:gd fmla="val 31479" name="adj1"/>
              <a:gd fmla="val -102238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음식버튼 클릭시 레시피 추천 사이트로 이동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200" y="2509900"/>
            <a:ext cx="1555100" cy="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5" name="Google Shape;225;p23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23"/>
          <p:cNvSpPr/>
          <p:nvPr/>
        </p:nvSpPr>
        <p:spPr>
          <a:xfrm>
            <a:off x="839850" y="3596000"/>
            <a:ext cx="108037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공지사항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중고 물품 후기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QnA  </a:t>
            </a:r>
            <a:endParaRPr sz="1000">
              <a:solidFill>
                <a:schemeClr val="lt1"/>
              </a:solidFill>
              <a:highlight>
                <a:srgbClr val="2C3131"/>
              </a:highlight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697575" y="2436350"/>
            <a:ext cx="82812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캠핑장목록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근처 맛집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6965675" y="2436350"/>
            <a:ext cx="989850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찜목록 </a:t>
            </a:r>
            <a:r>
              <a:rPr lang="ko" sz="900">
                <a:solidFill>
                  <a:schemeClr val="lt1"/>
                </a:solidFill>
              </a:rPr>
              <a:t>구매/예약 내역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내정보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1958263" y="3598738"/>
            <a:ext cx="78762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회원정보 물품관리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2649000" y="2436375"/>
            <a:ext cx="936188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상품등록 상품목록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Header</a:t>
            </a:r>
            <a:r>
              <a:rPr lang="ko" sz="1700">
                <a:solidFill>
                  <a:srgbClr val="245035"/>
                </a:solidFill>
              </a:rPr>
              <a:t> (네비게이션 바)</a:t>
            </a:r>
            <a:endParaRPr sz="1100"/>
          </a:p>
        </p:txBody>
      </p:sp>
      <p:cxnSp>
        <p:nvCxnSpPr>
          <p:cNvPr id="232" name="Google Shape;232;p23"/>
          <p:cNvCxnSpPr/>
          <p:nvPr/>
        </p:nvCxnSpPr>
        <p:spPr>
          <a:xfrm>
            <a:off x="5631100" y="534800"/>
            <a:ext cx="31926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15846" t="0"/>
          <a:stretch/>
        </p:blipFill>
        <p:spPr>
          <a:xfrm>
            <a:off x="987200" y="1706950"/>
            <a:ext cx="7170675" cy="7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2593975" y="1706950"/>
            <a:ext cx="5575050" cy="729400"/>
          </a:xfrm>
          <a:prstGeom prst="flowChartProcess">
            <a:avLst/>
          </a:prstGeom>
          <a:solidFill>
            <a:srgbClr val="2C3131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2C3131"/>
                </a:highlight>
              </a:rPr>
              <a:t>  중고매장      캠핑장      레시피&amp;맛집      커뮤니티      마이페이지</a:t>
            </a:r>
            <a:endParaRPr sz="1000">
              <a:solidFill>
                <a:schemeClr val="lt1"/>
              </a:solidFill>
              <a:highlight>
                <a:srgbClr val="2C3131"/>
              </a:highlight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5751025" y="2436350"/>
            <a:ext cx="108037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중고 물품 후기 </a:t>
            </a:r>
            <a:r>
              <a:rPr lang="ko" sz="1000">
                <a:solidFill>
                  <a:schemeClr val="lt1"/>
                </a:solidFill>
              </a:rPr>
              <a:t>캠핑장 후기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4696300" y="2436350"/>
            <a:ext cx="85612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레시피 목록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맛집 목록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875" y="1740013"/>
            <a:ext cx="1555100" cy="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2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0" y="1755300"/>
            <a:ext cx="8520601" cy="19821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/>
          <p:nvPr/>
        </p:nvSpPr>
        <p:spPr>
          <a:xfrm>
            <a:off x="637400" y="3805575"/>
            <a:ext cx="1337400" cy="749400"/>
          </a:xfrm>
          <a:prstGeom prst="wedgeRectCallout">
            <a:avLst>
              <a:gd fmla="val -18859" name="adj1"/>
              <a:gd fmla="val -154824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사이트 로고가 그려져 있음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230400" y="767125"/>
            <a:ext cx="1439100" cy="920100"/>
          </a:xfrm>
          <a:prstGeom prst="wedgeRectCallout">
            <a:avLst>
              <a:gd fmla="val 19761" name="adj1"/>
              <a:gd fmla="val 84591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로그인, 회원가입, 고객센터 버튼을 누르면 각각 해당 창으로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6601900" y="3805550"/>
            <a:ext cx="1337400" cy="749400"/>
          </a:xfrm>
          <a:prstGeom prst="wedgeRectCallout">
            <a:avLst>
              <a:gd fmla="val -106678" name="adj1"/>
              <a:gd fmla="val -103402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사이트에 대한 정보들이 기록되어 있음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</a:t>
            </a:r>
            <a:r>
              <a:rPr lang="ko" sz="1700">
                <a:solidFill>
                  <a:srgbClr val="245035"/>
                </a:solidFill>
              </a:rPr>
              <a:t>Footer</a:t>
            </a:r>
            <a:endParaRPr sz="1100"/>
          </a:p>
        </p:txBody>
      </p:sp>
      <p:cxnSp>
        <p:nvCxnSpPr>
          <p:cNvPr id="251" name="Google Shape;251;p24"/>
          <p:cNvCxnSpPr/>
          <p:nvPr/>
        </p:nvCxnSpPr>
        <p:spPr>
          <a:xfrm flipH="1" rot="10800000">
            <a:off x="3806500" y="541175"/>
            <a:ext cx="5016900" cy="15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9" name="Google Shape;259;p2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Header</a:t>
            </a:r>
            <a:endParaRPr sz="1100"/>
          </a:p>
        </p:txBody>
      </p:sp>
      <p:cxnSp>
        <p:nvCxnSpPr>
          <p:cNvPr id="260" name="Google Shape;260;p25"/>
          <p:cNvCxnSpPr/>
          <p:nvPr/>
        </p:nvCxnSpPr>
        <p:spPr>
          <a:xfrm>
            <a:off x="4018850" y="534800"/>
            <a:ext cx="48051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25"/>
          <p:cNvSpPr/>
          <p:nvPr/>
        </p:nvSpPr>
        <p:spPr>
          <a:xfrm>
            <a:off x="1657188" y="2476825"/>
            <a:ext cx="6292375" cy="729400"/>
          </a:xfrm>
          <a:prstGeom prst="flowChartProcess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FBFBF"/>
                </a:solidFill>
              </a:rPr>
              <a:t>로고           </a:t>
            </a:r>
            <a:r>
              <a:rPr lang="ko">
                <a:solidFill>
                  <a:srgbClr val="BFBFBF"/>
                </a:solidFill>
              </a:rPr>
              <a:t> 중고매장      캠핑장      레시피&amp;맛집      커뮤니티      마이페이지</a:t>
            </a:r>
            <a:endParaRPr sz="1000">
              <a:solidFill>
                <a:srgbClr val="BFBFBF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63" y="2516413"/>
            <a:ext cx="778600" cy="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/>
          <p:nvPr/>
        </p:nvSpPr>
        <p:spPr>
          <a:xfrm>
            <a:off x="5340525" y="1299700"/>
            <a:ext cx="1439100" cy="918900"/>
          </a:xfrm>
          <a:prstGeom prst="wedgeRectCallout">
            <a:avLst>
              <a:gd fmla="val -3009" name="adj1"/>
              <a:gd fmla="val 104067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커뮤니티 버튼에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1194425" y="1299700"/>
            <a:ext cx="1439100" cy="872100"/>
          </a:xfrm>
          <a:prstGeom prst="wedgeRectCallout">
            <a:avLst>
              <a:gd fmla="val -8713" name="adj1"/>
              <a:gd fmla="val 107610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로고 이미지 클릭 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홈페이지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3343363" y="1322500"/>
            <a:ext cx="1323000" cy="872100"/>
          </a:xfrm>
          <a:prstGeom prst="wedgeRectCallout">
            <a:avLst>
              <a:gd fmla="val 912" name="adj1"/>
              <a:gd fmla="val 105874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캠핑장버튼에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315375" y="3383600"/>
            <a:ext cx="1323000" cy="826500"/>
          </a:xfrm>
          <a:prstGeom prst="wedgeRectCallout">
            <a:avLst>
              <a:gd fmla="val -1236" name="adj1"/>
              <a:gd fmla="val -95236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중고매장에 마우스를 올리면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네비게이션바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6210075" y="3383600"/>
            <a:ext cx="1323000" cy="826500"/>
          </a:xfrm>
          <a:prstGeom prst="wedgeRectCallout">
            <a:avLst>
              <a:gd fmla="val 31479" name="adj1"/>
              <a:gd fmla="val -102238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마이페이지 버튼 클릭 시 마이페이로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4304725" y="3383600"/>
            <a:ext cx="1239000" cy="826500"/>
          </a:xfrm>
          <a:prstGeom prst="wedgeRectCallout">
            <a:avLst>
              <a:gd fmla="val 17100" name="adj1"/>
              <a:gd fmla="val -99425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음식 버튼 클릭 시 레시피 추천 사이트로 이동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p2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26"/>
          <p:cNvSpPr/>
          <p:nvPr/>
        </p:nvSpPr>
        <p:spPr>
          <a:xfrm>
            <a:off x="230250" y="3672200"/>
            <a:ext cx="108037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공지사항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중고 물품 후기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QnA  </a:t>
            </a:r>
            <a:endParaRPr sz="1000">
              <a:solidFill>
                <a:schemeClr val="lt1"/>
              </a:solidFill>
              <a:highlight>
                <a:srgbClr val="2C3131"/>
              </a:highlight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3384050" y="2496200"/>
            <a:ext cx="828125" cy="878504"/>
          </a:xfrm>
          <a:prstGeom prst="flowChartProcess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캠핑장목록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근처 맛집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6652150" y="2496200"/>
            <a:ext cx="989850" cy="878504"/>
          </a:xfrm>
          <a:prstGeom prst="flowChartProcess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찜목록 </a:t>
            </a:r>
            <a:r>
              <a:rPr lang="ko" sz="900">
                <a:solidFill>
                  <a:srgbClr val="434343"/>
                </a:solidFill>
              </a:rPr>
              <a:t>구매/예약 내역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내정보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1348663" y="3674938"/>
            <a:ext cx="787625" cy="1023575"/>
          </a:xfrm>
          <a:prstGeom prst="flowChartProcess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회원정보 물품관리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2335475" y="2496221"/>
            <a:ext cx="936188" cy="878504"/>
          </a:xfrm>
          <a:prstGeom prst="flowChartProcess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상품등록 상품목록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Header (네비게이션 바)</a:t>
            </a:r>
            <a:endParaRPr sz="1100"/>
          </a:p>
        </p:txBody>
      </p:sp>
      <p:cxnSp>
        <p:nvCxnSpPr>
          <p:cNvPr id="283" name="Google Shape;283;p26"/>
          <p:cNvCxnSpPr/>
          <p:nvPr/>
        </p:nvCxnSpPr>
        <p:spPr>
          <a:xfrm>
            <a:off x="5631100" y="534800"/>
            <a:ext cx="31926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26"/>
          <p:cNvSpPr/>
          <p:nvPr/>
        </p:nvSpPr>
        <p:spPr>
          <a:xfrm>
            <a:off x="5437500" y="2496200"/>
            <a:ext cx="1080375" cy="878504"/>
          </a:xfrm>
          <a:prstGeom prst="flowChartProcess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중고 물품 후기 캠핑장 후기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4396775" y="2496221"/>
            <a:ext cx="856125" cy="878504"/>
          </a:xfrm>
          <a:prstGeom prst="flowChartProcess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레시피 목록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맛집 목록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1425813" y="1841275"/>
            <a:ext cx="6292375" cy="729400"/>
          </a:xfrm>
          <a:prstGeom prst="flowChartProcess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FBFBF"/>
                </a:solidFill>
              </a:rPr>
              <a:t>로고            중고매장      캠핑장      레시피&amp;맛집      커뮤니티      마이페이지</a:t>
            </a:r>
            <a:endParaRPr sz="1000">
              <a:solidFill>
                <a:srgbClr val="BFBFBF"/>
              </a:solidFill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88" y="1880863"/>
            <a:ext cx="778600" cy="6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p2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2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메인페이지 Footer</a:t>
            </a:r>
            <a:endParaRPr sz="1100"/>
          </a:p>
        </p:txBody>
      </p:sp>
      <p:cxnSp>
        <p:nvCxnSpPr>
          <p:cNvPr id="296" name="Google Shape;296;p27"/>
          <p:cNvCxnSpPr/>
          <p:nvPr/>
        </p:nvCxnSpPr>
        <p:spPr>
          <a:xfrm flipH="1" rot="10800000">
            <a:off x="3806500" y="541175"/>
            <a:ext cx="5016900" cy="15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27"/>
          <p:cNvSpPr/>
          <p:nvPr/>
        </p:nvSpPr>
        <p:spPr>
          <a:xfrm>
            <a:off x="303425" y="1822775"/>
            <a:ext cx="8520600" cy="164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2" y="2147524"/>
            <a:ext cx="1189075" cy="9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1813175" y="2061225"/>
            <a:ext cx="6734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개인정보 취급 방침  |  홈페이지 이용약관  |  광고 및 제휴문의  |  고객센터  |  회원가입  |  로그인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813175" y="2401275"/>
            <a:ext cx="649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5959"/>
                </a:solidFill>
              </a:rPr>
              <a:t>주식회사 캠핑어쩌고  |  대표 : 채제원  |  사업자등록번호 : 123-45-67890</a:t>
            </a:r>
            <a:endParaRPr b="1" sz="10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5959"/>
                </a:solidFill>
              </a:rPr>
              <a:t>주소 : 서울특별시 마포구 월드컵북로 21 풍성빌딩 2층</a:t>
            </a:r>
            <a:endParaRPr b="1" sz="10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5959"/>
                </a:solidFill>
              </a:rPr>
              <a:t>중고판매업 : 2024-000001호  |  통신판매 : 2024-서울마포-12345</a:t>
            </a:r>
            <a:endParaRPr b="1" sz="10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5959"/>
                </a:solidFill>
              </a:rPr>
              <a:t>대표전화 : 02-123-4567  |  고객센터 : 070-1234-5678  |  이메일 : camping2024@naver.com</a:t>
            </a:r>
            <a:endParaRPr b="1" sz="1000">
              <a:solidFill>
                <a:srgbClr val="595959"/>
              </a:solidFill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637400" y="3805575"/>
            <a:ext cx="1337400" cy="749400"/>
          </a:xfrm>
          <a:prstGeom prst="wedgeRectCallout">
            <a:avLst>
              <a:gd fmla="val -18859" name="adj1"/>
              <a:gd fmla="val -154824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사이트 로고가 그려져 있음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6384250" y="722675"/>
            <a:ext cx="1772700" cy="920100"/>
          </a:xfrm>
          <a:prstGeom prst="wedgeRectCallout">
            <a:avLst>
              <a:gd fmla="val 666" name="adj1"/>
              <a:gd fmla="val 97848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로그인, 회원가입, 고객센터 버튼을 누르면 각각 해당 창으로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5314350" y="3805575"/>
            <a:ext cx="1337400" cy="749400"/>
          </a:xfrm>
          <a:prstGeom prst="wedgeRectCallout">
            <a:avLst>
              <a:gd fmla="val -75153" name="adj1"/>
              <a:gd fmla="val -124463" name="adj2"/>
            </a:avLst>
          </a:prstGeom>
          <a:noFill/>
          <a:ln cap="flat" cmpd="sng" w="19050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사이트에 대한 정보들이 기록되어 있음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p2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50" y="1132312"/>
            <a:ext cx="4816800" cy="3295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50" y="1132300"/>
            <a:ext cx="242100" cy="2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/>
          <p:nvPr/>
        </p:nvSpPr>
        <p:spPr>
          <a:xfrm>
            <a:off x="6758925" y="1132301"/>
            <a:ext cx="1247400" cy="1144200"/>
          </a:xfrm>
          <a:prstGeom prst="wedgeRectCallout">
            <a:avLst>
              <a:gd fmla="val -96910" name="adj1"/>
              <a:gd fmla="val -3554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버튼 클릭시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캠핑 예약 사이트로 이동</a:t>
            </a:r>
            <a:endParaRPr sz="1300"/>
          </a:p>
        </p:txBody>
      </p:sp>
      <p:sp>
        <p:nvSpPr>
          <p:cNvPr id="315" name="Google Shape;315;p2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</a:t>
            </a:r>
            <a:r>
              <a:rPr lang="ko" sz="1700">
                <a:solidFill>
                  <a:srgbClr val="245035"/>
                </a:solidFill>
              </a:rPr>
              <a:t>용품</a:t>
            </a:r>
            <a:r>
              <a:rPr lang="ko" sz="1700">
                <a:solidFill>
                  <a:srgbClr val="245035"/>
                </a:solidFill>
              </a:rPr>
              <a:t> 중고거래</a:t>
            </a:r>
            <a:endParaRPr sz="1100"/>
          </a:p>
        </p:txBody>
      </p:sp>
      <p:cxnSp>
        <p:nvCxnSpPr>
          <p:cNvPr id="316" name="Google Shape;316;p28"/>
          <p:cNvCxnSpPr/>
          <p:nvPr/>
        </p:nvCxnSpPr>
        <p:spPr>
          <a:xfrm flipH="1" rot="10800000">
            <a:off x="3948075" y="541475"/>
            <a:ext cx="48753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4" name="Google Shape;324;p2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00" y="1039713"/>
            <a:ext cx="3495377" cy="33488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29"/>
          <p:cNvSpPr/>
          <p:nvPr/>
        </p:nvSpPr>
        <p:spPr>
          <a:xfrm>
            <a:off x="4014300" y="3753288"/>
            <a:ext cx="5577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 </a:t>
            </a:r>
            <a:r>
              <a:rPr lang="ko" sz="700"/>
              <a:t>구매신청</a:t>
            </a:r>
            <a:endParaRPr sz="300"/>
          </a:p>
        </p:txBody>
      </p:sp>
      <p:sp>
        <p:nvSpPr>
          <p:cNvPr id="327" name="Google Shape;327;p29"/>
          <p:cNvSpPr/>
          <p:nvPr/>
        </p:nvSpPr>
        <p:spPr>
          <a:xfrm>
            <a:off x="4014300" y="3967450"/>
            <a:ext cx="5577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찜하기</a:t>
            </a:r>
            <a:endParaRPr sz="700"/>
          </a:p>
        </p:txBody>
      </p:sp>
      <p:sp>
        <p:nvSpPr>
          <p:cNvPr id="328" name="Google Shape;328;p29"/>
          <p:cNvSpPr/>
          <p:nvPr/>
        </p:nvSpPr>
        <p:spPr>
          <a:xfrm>
            <a:off x="5591900" y="1540825"/>
            <a:ext cx="2029500" cy="515400"/>
          </a:xfrm>
          <a:prstGeom prst="wedgeRectCallout">
            <a:avLst>
              <a:gd fmla="val -101158" name="adj1"/>
              <a:gd fmla="val 40158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화살표 버튼 클릭 시,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다음 혹은 이전 상품으로 이동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5341075" y="2731775"/>
            <a:ext cx="1710000" cy="515400"/>
          </a:xfrm>
          <a:prstGeom prst="wedgeRectCallout">
            <a:avLst>
              <a:gd fmla="val -82453" name="adj1"/>
              <a:gd fmla="val 137689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구매버튼 및 찜 버튼 생성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</a:t>
            </a:r>
            <a:r>
              <a:rPr lang="ko" sz="1700">
                <a:solidFill>
                  <a:srgbClr val="245035"/>
                </a:solidFill>
              </a:rPr>
              <a:t>용품</a:t>
            </a:r>
            <a:r>
              <a:rPr lang="ko" sz="1700">
                <a:solidFill>
                  <a:srgbClr val="245035"/>
                </a:solidFill>
              </a:rPr>
              <a:t> 상세페이지</a:t>
            </a:r>
            <a:endParaRPr sz="1100"/>
          </a:p>
        </p:txBody>
      </p:sp>
      <p:cxnSp>
        <p:nvCxnSpPr>
          <p:cNvPr id="331" name="Google Shape;331;p29"/>
          <p:cNvCxnSpPr/>
          <p:nvPr/>
        </p:nvCxnSpPr>
        <p:spPr>
          <a:xfrm flipH="1" rot="10800000">
            <a:off x="4105350" y="541175"/>
            <a:ext cx="4718400" cy="15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3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025" y="1035200"/>
            <a:ext cx="3921950" cy="32900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3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</a:t>
            </a:r>
            <a:r>
              <a:rPr lang="ko" sz="1700">
                <a:solidFill>
                  <a:srgbClr val="245035"/>
                </a:solidFill>
              </a:rPr>
              <a:t>용품</a:t>
            </a:r>
            <a:r>
              <a:rPr lang="ko" sz="1700">
                <a:solidFill>
                  <a:srgbClr val="245035"/>
                </a:solidFill>
              </a:rPr>
              <a:t> 찜하기</a:t>
            </a:r>
            <a:endParaRPr sz="1100"/>
          </a:p>
        </p:txBody>
      </p:sp>
      <p:cxnSp>
        <p:nvCxnSpPr>
          <p:cNvPr id="341" name="Google Shape;341;p30"/>
          <p:cNvCxnSpPr/>
          <p:nvPr/>
        </p:nvCxnSpPr>
        <p:spPr>
          <a:xfrm flipH="1" rot="10800000">
            <a:off x="3578425" y="541175"/>
            <a:ext cx="5244900" cy="15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p30"/>
          <p:cNvSpPr/>
          <p:nvPr/>
        </p:nvSpPr>
        <p:spPr>
          <a:xfrm>
            <a:off x="6841350" y="1769200"/>
            <a:ext cx="14196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찜한 목록 리스트가 출력되어있음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00" y="1043525"/>
            <a:ext cx="5206474" cy="324735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31"/>
          <p:cNvSpPr/>
          <p:nvPr/>
        </p:nvSpPr>
        <p:spPr>
          <a:xfrm>
            <a:off x="6404400" y="2249025"/>
            <a:ext cx="2029500" cy="1080900"/>
          </a:xfrm>
          <a:prstGeom prst="wedgeRectCallout">
            <a:avLst>
              <a:gd fmla="val -183390" name="adj1"/>
              <a:gd fmla="val -96630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주문 취소 버튼을 누를 경우, 구매가 취소되고, 구매 확정이 되는 경우 판매자에게 판매 금액이 들어간다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캠핑용품 구입 목록</a:t>
            </a:r>
            <a:endParaRPr sz="1100"/>
          </a:p>
        </p:txBody>
      </p:sp>
      <p:cxnSp>
        <p:nvCxnSpPr>
          <p:cNvPr id="354" name="Google Shape;354;p31"/>
          <p:cNvCxnSpPr/>
          <p:nvPr/>
        </p:nvCxnSpPr>
        <p:spPr>
          <a:xfrm flipH="1" rot="10800000">
            <a:off x="4018850" y="541225"/>
            <a:ext cx="4804500" cy="9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2235467" y="-6587"/>
            <a:ext cx="6916800" cy="5138400"/>
          </a:xfrm>
          <a:prstGeom prst="rect">
            <a:avLst/>
          </a:prstGeom>
          <a:solidFill>
            <a:srgbClr val="E2EBAB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나무, 야외, 숲, 삼림지이(가) 표시된 사진&#10;&#10;자동 생성된 설명" id="68" name="Google Shape;68;p14"/>
          <p:cNvPicPr preferRelativeResize="0"/>
          <p:nvPr/>
        </p:nvPicPr>
        <p:blipFill rotWithShape="1">
          <a:blip r:embed="rId3">
            <a:alphaModFix/>
          </a:blip>
          <a:srcRect b="406" l="34731" r="36527" t="554"/>
          <a:stretch/>
        </p:blipFill>
        <p:spPr>
          <a:xfrm>
            <a:off x="-549" y="-6587"/>
            <a:ext cx="2227856" cy="51666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8714" y="-6587"/>
            <a:ext cx="2236200" cy="5166600"/>
          </a:xfrm>
          <a:prstGeom prst="rect">
            <a:avLst/>
          </a:prstGeom>
          <a:solidFill>
            <a:srgbClr val="285838">
              <a:alpha val="788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폰트, 그래픽, 텍스트, 그래픽 디자인이(가) 표시된 사진&#10;&#10;자동 생성된 설명" id="71" name="Google Shape;71;p1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185350" y="4629464"/>
            <a:ext cx="773299" cy="10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ctrTitle"/>
          </p:nvPr>
        </p:nvSpPr>
        <p:spPr>
          <a:xfrm>
            <a:off x="545986" y="2281569"/>
            <a:ext cx="32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0D7"/>
              </a:buClr>
              <a:buSzPts val="3800"/>
              <a:buFont typeface="Arial"/>
              <a:buNone/>
            </a:pPr>
            <a:r>
              <a:rPr lang="ko" sz="38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ko" sz="8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38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cont</a:t>
            </a:r>
            <a:r>
              <a:rPr b="1" lang="ko" sz="800">
                <a:solidFill>
                  <a:srgbClr val="F7F0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3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ents</a:t>
            </a:r>
            <a:r>
              <a:rPr lang="ko" sz="3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3800">
              <a:solidFill>
                <a:srgbClr val="2450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5410475" y="1004868"/>
            <a:ext cx="2836308" cy="499467"/>
            <a:chOff x="7768317" y="1459530"/>
            <a:chExt cx="3781744" cy="665956"/>
          </a:xfrm>
        </p:grpSpPr>
        <p:sp>
          <p:nvSpPr>
            <p:cNvPr id="74" name="Google Shape;74;p14"/>
            <p:cNvSpPr txBox="1"/>
            <p:nvPr/>
          </p:nvSpPr>
          <p:spPr>
            <a:xfrm>
              <a:off x="7768317" y="1459530"/>
              <a:ext cx="6699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800"/>
                <a:buFont typeface="Arial"/>
                <a:buNone/>
              </a:pPr>
              <a:r>
                <a:rPr b="1" lang="ko"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r>
                <a:rPr lang="ko"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8991661" y="1469386"/>
              <a:ext cx="25584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주제 선정 이유</a:t>
              </a:r>
              <a:endParaRPr sz="1100"/>
            </a:p>
          </p:txBody>
        </p:sp>
        <p:cxnSp>
          <p:nvCxnSpPr>
            <p:cNvPr id="76" name="Google Shape;76;p14"/>
            <p:cNvCxnSpPr/>
            <p:nvPr/>
          </p:nvCxnSpPr>
          <p:spPr>
            <a:xfrm>
              <a:off x="8949646" y="1847164"/>
              <a:ext cx="1581300" cy="0"/>
            </a:xfrm>
            <a:prstGeom prst="straightConnector1">
              <a:avLst/>
            </a:prstGeom>
            <a:noFill/>
            <a:ln cap="flat" cmpd="sng" w="10150">
              <a:solidFill>
                <a:srgbClr val="245035">
                  <a:alpha val="2471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7" name="Google Shape;77;p14"/>
          <p:cNvGrpSpPr/>
          <p:nvPr/>
        </p:nvGrpSpPr>
        <p:grpSpPr>
          <a:xfrm>
            <a:off x="5410475" y="1671870"/>
            <a:ext cx="2804797" cy="492075"/>
            <a:chOff x="7768317" y="2602527"/>
            <a:chExt cx="3739729" cy="656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7768317" y="2602527"/>
              <a:ext cx="6699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800"/>
                <a:buFont typeface="Arial"/>
                <a:buNone/>
              </a:pPr>
              <a:r>
                <a:rPr b="1" lang="ko"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1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8949646" y="2602527"/>
              <a:ext cx="25584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벤치마킹 사이트</a:t>
              </a:r>
              <a:endParaRPr sz="1100"/>
            </a:p>
          </p:txBody>
        </p:sp>
        <p:cxnSp>
          <p:nvCxnSpPr>
            <p:cNvPr id="80" name="Google Shape;80;p14"/>
            <p:cNvCxnSpPr/>
            <p:nvPr/>
          </p:nvCxnSpPr>
          <p:spPr>
            <a:xfrm>
              <a:off x="8949646" y="2990161"/>
              <a:ext cx="1581300" cy="0"/>
            </a:xfrm>
            <a:prstGeom prst="straightConnector1">
              <a:avLst/>
            </a:prstGeom>
            <a:noFill/>
            <a:ln cap="flat" cmpd="sng" w="10150">
              <a:solidFill>
                <a:srgbClr val="245035">
                  <a:alpha val="2471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1" name="Google Shape;81;p14"/>
          <p:cNvGrpSpPr/>
          <p:nvPr/>
        </p:nvGrpSpPr>
        <p:grpSpPr>
          <a:xfrm>
            <a:off x="5410475" y="2338872"/>
            <a:ext cx="2990243" cy="492075"/>
            <a:chOff x="7768317" y="4063580"/>
            <a:chExt cx="3986990" cy="656100"/>
          </a:xfrm>
        </p:grpSpPr>
        <p:sp>
          <p:nvSpPr>
            <p:cNvPr id="82" name="Google Shape;82;p14"/>
            <p:cNvSpPr txBox="1"/>
            <p:nvPr/>
          </p:nvSpPr>
          <p:spPr>
            <a:xfrm>
              <a:off x="9196907" y="4063580"/>
              <a:ext cx="25584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기능 소개</a:t>
              </a:r>
              <a:endParaRPr sz="1100"/>
            </a:p>
          </p:txBody>
        </p:sp>
        <p:grpSp>
          <p:nvGrpSpPr>
            <p:cNvPr id="83" name="Google Shape;83;p14"/>
            <p:cNvGrpSpPr/>
            <p:nvPr/>
          </p:nvGrpSpPr>
          <p:grpSpPr>
            <a:xfrm>
              <a:off x="7768317" y="4063580"/>
              <a:ext cx="2762629" cy="656100"/>
              <a:chOff x="7768317" y="4063580"/>
              <a:chExt cx="2762629" cy="656100"/>
            </a:xfrm>
          </p:grpSpPr>
          <p:sp>
            <p:nvSpPr>
              <p:cNvPr id="84" name="Google Shape;84;p14"/>
              <p:cNvSpPr txBox="1"/>
              <p:nvPr/>
            </p:nvSpPr>
            <p:spPr>
              <a:xfrm>
                <a:off x="7768317" y="4063580"/>
                <a:ext cx="669900" cy="65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5035"/>
                  </a:buClr>
                  <a:buSzPts val="1800"/>
                  <a:buFont typeface="Arial"/>
                  <a:buNone/>
                </a:pPr>
                <a:r>
                  <a:rPr b="1" lang="ko" sz="1800">
                    <a:solidFill>
                      <a:srgbClr val="245035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endParaRPr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5" name="Google Shape;85;p14"/>
              <p:cNvCxnSpPr/>
              <p:nvPr/>
            </p:nvCxnSpPr>
            <p:spPr>
              <a:xfrm>
                <a:off x="8949646" y="4451214"/>
                <a:ext cx="1581300" cy="0"/>
              </a:xfrm>
              <a:prstGeom prst="straightConnector1">
                <a:avLst/>
              </a:prstGeom>
              <a:noFill/>
              <a:ln cap="flat" cmpd="sng" w="10150">
                <a:solidFill>
                  <a:srgbClr val="245035">
                    <a:alpha val="2471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6" name="Google Shape;86;p14"/>
          <p:cNvGrpSpPr/>
          <p:nvPr/>
        </p:nvGrpSpPr>
        <p:grpSpPr>
          <a:xfrm>
            <a:off x="5410475" y="3005874"/>
            <a:ext cx="2889850" cy="498136"/>
            <a:chOff x="7192194" y="4224635"/>
            <a:chExt cx="3853134" cy="664181"/>
          </a:xfrm>
        </p:grpSpPr>
        <p:sp>
          <p:nvSpPr>
            <p:cNvPr id="87" name="Google Shape;87;p14"/>
            <p:cNvSpPr txBox="1"/>
            <p:nvPr/>
          </p:nvSpPr>
          <p:spPr>
            <a:xfrm>
              <a:off x="7192194" y="4224635"/>
              <a:ext cx="6699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800"/>
                <a:buFont typeface="Arial"/>
                <a:buNone/>
              </a:pPr>
              <a:r>
                <a:rPr b="1" lang="ko"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04.</a:t>
              </a:r>
              <a:endParaRPr sz="1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 txBox="1"/>
            <p:nvPr/>
          </p:nvSpPr>
          <p:spPr>
            <a:xfrm>
              <a:off x="8486928" y="4232716"/>
              <a:ext cx="25584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요구사항 분석</a:t>
              </a:r>
              <a:endParaRPr sz="1100"/>
            </a:p>
          </p:txBody>
        </p:sp>
        <p:cxnSp>
          <p:nvCxnSpPr>
            <p:cNvPr id="89" name="Google Shape;89;p14"/>
            <p:cNvCxnSpPr/>
            <p:nvPr/>
          </p:nvCxnSpPr>
          <p:spPr>
            <a:xfrm>
              <a:off x="8373523" y="4612269"/>
              <a:ext cx="1581300" cy="0"/>
            </a:xfrm>
            <a:prstGeom prst="straightConnector1">
              <a:avLst/>
            </a:prstGeom>
            <a:noFill/>
            <a:ln cap="flat" cmpd="sng" w="10150">
              <a:solidFill>
                <a:srgbClr val="245035">
                  <a:alpha val="2471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0" name="Google Shape;90;p14"/>
          <p:cNvGrpSpPr/>
          <p:nvPr/>
        </p:nvGrpSpPr>
        <p:grpSpPr>
          <a:xfrm>
            <a:off x="5410475" y="3672876"/>
            <a:ext cx="3169837" cy="492075"/>
            <a:chOff x="7192194" y="5204349"/>
            <a:chExt cx="4226449" cy="656100"/>
          </a:xfrm>
        </p:grpSpPr>
        <p:sp>
          <p:nvSpPr>
            <p:cNvPr id="91" name="Google Shape;91;p14"/>
            <p:cNvSpPr txBox="1"/>
            <p:nvPr/>
          </p:nvSpPr>
          <p:spPr>
            <a:xfrm>
              <a:off x="7192194" y="5204349"/>
              <a:ext cx="6699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800"/>
                <a:buFont typeface="Arial"/>
                <a:buNone/>
              </a:pPr>
              <a:r>
                <a:rPr b="1" lang="ko" sz="18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05.</a:t>
              </a:r>
              <a:endParaRPr sz="18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8860243" y="5204349"/>
              <a:ext cx="25584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035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245035"/>
                  </a:solidFill>
                  <a:latin typeface="Arial"/>
                  <a:ea typeface="Arial"/>
                  <a:cs typeface="Arial"/>
                  <a:sym typeface="Arial"/>
                </a:rPr>
                <a:t>ERD</a:t>
              </a:r>
              <a:endParaRPr sz="11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14"/>
            <p:cNvCxnSpPr/>
            <p:nvPr/>
          </p:nvCxnSpPr>
          <p:spPr>
            <a:xfrm>
              <a:off x="8373523" y="5591983"/>
              <a:ext cx="1581300" cy="0"/>
            </a:xfrm>
            <a:prstGeom prst="straightConnector1">
              <a:avLst/>
            </a:prstGeom>
            <a:noFill/>
            <a:ln cap="flat" cmpd="sng" w="10150">
              <a:solidFill>
                <a:srgbClr val="245035">
                  <a:alpha val="2471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" name="Google Shape;94;p14"/>
          <p:cNvSpPr/>
          <p:nvPr/>
        </p:nvSpPr>
        <p:spPr>
          <a:xfrm>
            <a:off x="366842" y="220435"/>
            <a:ext cx="8589300" cy="4686300"/>
          </a:xfrm>
          <a:prstGeom prst="rect">
            <a:avLst/>
          </a:prstGeom>
          <a:noFill/>
          <a:ln cap="flat" cmpd="sng" w="12700">
            <a:solidFill>
              <a:srgbClr val="245035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66842" y="220435"/>
            <a:ext cx="8589300" cy="4686300"/>
          </a:xfrm>
          <a:prstGeom prst="rect">
            <a:avLst/>
          </a:prstGeom>
          <a:noFill/>
          <a:ln cap="flat" cmpd="sng" w="12700">
            <a:solidFill>
              <a:srgbClr val="F7F0D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2" name="Google Shape;362;p3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3" name="Google Shape;3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50" y="1164300"/>
            <a:ext cx="4934050" cy="30996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32"/>
          <p:cNvSpPr/>
          <p:nvPr/>
        </p:nvSpPr>
        <p:spPr>
          <a:xfrm>
            <a:off x="4082175" y="2187013"/>
            <a:ext cx="1625400" cy="414000"/>
          </a:xfrm>
          <a:prstGeom prst="wedgeRectCallout">
            <a:avLst>
              <a:gd fmla="val -39356" name="adj1"/>
              <a:gd fmla="val -134275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버튼 클릭시 리뷰쓰는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창 생성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50" y="1716520"/>
            <a:ext cx="340483" cy="16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078" y="1716520"/>
            <a:ext cx="489741" cy="16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750" y="2698214"/>
            <a:ext cx="340483" cy="16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078" y="2698214"/>
            <a:ext cx="489741" cy="16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2"/>
          <p:cNvCxnSpPr/>
          <p:nvPr/>
        </p:nvCxnSpPr>
        <p:spPr>
          <a:xfrm>
            <a:off x="5843275" y="2813575"/>
            <a:ext cx="50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0" name="Google Shape;3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260" y="1552100"/>
            <a:ext cx="1625375" cy="2324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3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캠핑용품 후기 작성 페이지</a:t>
            </a:r>
            <a:endParaRPr sz="1100"/>
          </a:p>
        </p:txBody>
      </p:sp>
      <p:cxnSp>
        <p:nvCxnSpPr>
          <p:cNvPr id="372" name="Google Shape;372;p32"/>
          <p:cNvCxnSpPr/>
          <p:nvPr/>
        </p:nvCxnSpPr>
        <p:spPr>
          <a:xfrm>
            <a:off x="4734525" y="534800"/>
            <a:ext cx="40890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0" name="Google Shape;380;p33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50" y="1048125"/>
            <a:ext cx="4110700" cy="32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/>
          <p:nvPr/>
        </p:nvSpPr>
        <p:spPr>
          <a:xfrm>
            <a:off x="5791300" y="1671550"/>
            <a:ext cx="1533900" cy="20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최근에 등록된 후기순으로 나열</a:t>
            </a:r>
            <a:endParaRPr>
              <a:solidFill>
                <a:srgbClr val="4F755B"/>
              </a:solidFill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</a:t>
            </a:r>
            <a:r>
              <a:rPr lang="ko" sz="1700">
                <a:solidFill>
                  <a:srgbClr val="245035"/>
                </a:solidFill>
              </a:rPr>
              <a:t>용품</a:t>
            </a:r>
            <a:r>
              <a:rPr lang="ko" sz="1700">
                <a:solidFill>
                  <a:srgbClr val="245035"/>
                </a:solidFill>
              </a:rPr>
              <a:t> 후기</a:t>
            </a:r>
            <a:endParaRPr sz="1100"/>
          </a:p>
        </p:txBody>
      </p:sp>
      <p:cxnSp>
        <p:nvCxnSpPr>
          <p:cNvPr id="384" name="Google Shape;384;p33"/>
          <p:cNvCxnSpPr/>
          <p:nvPr/>
        </p:nvCxnSpPr>
        <p:spPr>
          <a:xfrm>
            <a:off x="3413275" y="526925"/>
            <a:ext cx="5410500" cy="144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1" name="Google Shape;391;p3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00" y="1065600"/>
            <a:ext cx="3848724" cy="3138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3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상품 등록</a:t>
            </a:r>
            <a:endParaRPr sz="1100"/>
          </a:p>
        </p:txBody>
      </p:sp>
      <p:cxnSp>
        <p:nvCxnSpPr>
          <p:cNvPr id="394" name="Google Shape;394;p34"/>
          <p:cNvCxnSpPr/>
          <p:nvPr/>
        </p:nvCxnSpPr>
        <p:spPr>
          <a:xfrm>
            <a:off x="2957125" y="534800"/>
            <a:ext cx="58668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34"/>
          <p:cNvSpPr txBox="1"/>
          <p:nvPr/>
        </p:nvSpPr>
        <p:spPr>
          <a:xfrm>
            <a:off x="5264775" y="1590850"/>
            <a:ext cx="29178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상품 이미지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판매 상품에대한 간단한 설명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판매희망 가격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판매가능 지역을 입력해야한다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2" name="Google Shape;402;p3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3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상품 등록</a:t>
            </a:r>
            <a:endParaRPr sz="1100"/>
          </a:p>
        </p:txBody>
      </p:sp>
      <p:cxnSp>
        <p:nvCxnSpPr>
          <p:cNvPr id="404" name="Google Shape;404;p35"/>
          <p:cNvCxnSpPr/>
          <p:nvPr/>
        </p:nvCxnSpPr>
        <p:spPr>
          <a:xfrm>
            <a:off x="2957125" y="534800"/>
            <a:ext cx="58668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p35"/>
          <p:cNvSpPr txBox="1"/>
          <p:nvPr/>
        </p:nvSpPr>
        <p:spPr>
          <a:xfrm>
            <a:off x="5148075" y="2058900"/>
            <a:ext cx="3636000" cy="1020600"/>
          </a:xfrm>
          <a:prstGeom prst="rect">
            <a:avLst/>
          </a:prstGeom>
          <a:noFill/>
          <a:ln cap="flat" cmpd="sng" w="9525">
            <a:solidFill>
              <a:srgbClr val="BFCC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거래 방식 선택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판매하기 / 나눔하기 선택 버튼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판매하기 버튼 클릭 시, 가격 설정 가능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나눔하기 버튼 선택 시, 가격 0원 자동 설정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" y="767125"/>
            <a:ext cx="1945124" cy="38573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125" y="767125"/>
            <a:ext cx="1779872" cy="38573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</p:pic>
      <p:sp>
        <p:nvSpPr>
          <p:cNvPr id="408" name="Google Shape;408;p35"/>
          <p:cNvSpPr/>
          <p:nvPr/>
        </p:nvSpPr>
        <p:spPr>
          <a:xfrm>
            <a:off x="642950" y="2306550"/>
            <a:ext cx="2153700" cy="56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2860800" y="2306550"/>
            <a:ext cx="2153700" cy="56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073900" y="880175"/>
            <a:ext cx="36729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 목록 출력 :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 위치, 전화번호 및 거리 등 노출 예정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본 캠핑장 리스트 :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쿠키 사용하여 하단 부분에 출력 예정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25" y="840037"/>
            <a:ext cx="3365950" cy="3743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3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캠핑장 목록보기(+최근 본 캠핑장)</a:t>
            </a:r>
            <a:endParaRPr sz="1100"/>
          </a:p>
        </p:txBody>
      </p:sp>
      <p:cxnSp>
        <p:nvCxnSpPr>
          <p:cNvPr id="420" name="Google Shape;420;p36"/>
          <p:cNvCxnSpPr/>
          <p:nvPr/>
        </p:nvCxnSpPr>
        <p:spPr>
          <a:xfrm>
            <a:off x="5607525" y="534800"/>
            <a:ext cx="32160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5" y="1037325"/>
            <a:ext cx="2588624" cy="3461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825" y="1037325"/>
            <a:ext cx="2944601" cy="3433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175" y="1037325"/>
            <a:ext cx="2338651" cy="16900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3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캠핑장 상세페이지</a:t>
            </a:r>
            <a:endParaRPr sz="1100"/>
          </a:p>
        </p:txBody>
      </p:sp>
      <p:cxnSp>
        <p:nvCxnSpPr>
          <p:cNvPr id="433" name="Google Shape;433;p37"/>
          <p:cNvCxnSpPr/>
          <p:nvPr/>
        </p:nvCxnSpPr>
        <p:spPr>
          <a:xfrm flipH="1" rot="10800000">
            <a:off x="3828075" y="541175"/>
            <a:ext cx="4995600" cy="10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37"/>
          <p:cNvSpPr txBox="1"/>
          <p:nvPr/>
        </p:nvSpPr>
        <p:spPr>
          <a:xfrm>
            <a:off x="6084175" y="2808750"/>
            <a:ext cx="2802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캠핑장에 대한 자세한 정보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(이름, 위치, 요금 등) 확인 가능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예약 기능까지 구현 예정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2" name="Google Shape;442;p3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3" name="Google Shape;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1643063"/>
            <a:ext cx="7800975" cy="185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3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캠핑장 상세페이지</a:t>
            </a:r>
            <a:r>
              <a:rPr lang="ko" sz="1700">
                <a:solidFill>
                  <a:srgbClr val="245035"/>
                </a:solidFill>
              </a:rPr>
              <a:t>(주변의 다른 캠핑장)</a:t>
            </a:r>
            <a:endParaRPr sz="1100"/>
          </a:p>
        </p:txBody>
      </p:sp>
      <p:cxnSp>
        <p:nvCxnSpPr>
          <p:cNvPr id="445" name="Google Shape;445;p38"/>
          <p:cNvCxnSpPr/>
          <p:nvPr/>
        </p:nvCxnSpPr>
        <p:spPr>
          <a:xfrm flipH="1" rot="10800000">
            <a:off x="5336975" y="541300"/>
            <a:ext cx="34866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6" name="Google Shape;446;p38"/>
          <p:cNvSpPr txBox="1"/>
          <p:nvPr/>
        </p:nvSpPr>
        <p:spPr>
          <a:xfrm>
            <a:off x="763325" y="3624000"/>
            <a:ext cx="7219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지역 기반 캠핑장 리스트 : 썸네일, 이름, 거리 등을 간단하게 출력하여 사용자에게 캠핑장 추천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629400" y="4073825"/>
            <a:ext cx="7885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 예약 : 날짜, 인원수, 요금 및 결제수단 등의 기능 구현 예정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4" name="Google Shape;454;p3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5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88" y="980463"/>
            <a:ext cx="2496651" cy="303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363" y="980475"/>
            <a:ext cx="2805275" cy="303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7" name="Google Shape;4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263" y="980475"/>
            <a:ext cx="2496650" cy="303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8" name="Google Shape;458;p3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캠핑장 예약 페이지</a:t>
            </a:r>
            <a:endParaRPr sz="1100"/>
          </a:p>
        </p:txBody>
      </p:sp>
      <p:cxnSp>
        <p:nvCxnSpPr>
          <p:cNvPr id="459" name="Google Shape;459;p39"/>
          <p:cNvCxnSpPr/>
          <p:nvPr/>
        </p:nvCxnSpPr>
        <p:spPr>
          <a:xfrm flipH="1" rot="10800000">
            <a:off x="3684300" y="541300"/>
            <a:ext cx="51393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7" name="Google Shape;467;p4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836337"/>
            <a:ext cx="4138475" cy="36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캠핑장 후기</a:t>
            </a:r>
            <a:endParaRPr sz="1100"/>
          </a:p>
        </p:txBody>
      </p:sp>
      <p:cxnSp>
        <p:nvCxnSpPr>
          <p:cNvPr id="470" name="Google Shape;470;p40"/>
          <p:cNvCxnSpPr/>
          <p:nvPr/>
        </p:nvCxnSpPr>
        <p:spPr>
          <a:xfrm flipH="1" rot="10800000">
            <a:off x="3079650" y="541225"/>
            <a:ext cx="5744100" cy="231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40"/>
          <p:cNvSpPr txBox="1"/>
          <p:nvPr/>
        </p:nvSpPr>
        <p:spPr>
          <a:xfrm>
            <a:off x="5043625" y="913125"/>
            <a:ext cx="27393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캠핑장 후기에 대한 리스트들이 최신순으로 출력된다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9" name="Google Shape;479;p4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0" name="Google Shape;4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840025"/>
            <a:ext cx="3629151" cy="353743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캠핑장 후기 작성 페이지</a:t>
            </a:r>
            <a:endParaRPr sz="1100"/>
          </a:p>
        </p:txBody>
      </p:sp>
      <p:cxnSp>
        <p:nvCxnSpPr>
          <p:cNvPr id="482" name="Google Shape;482;p41"/>
          <p:cNvCxnSpPr/>
          <p:nvPr/>
        </p:nvCxnSpPr>
        <p:spPr>
          <a:xfrm flipH="1" rot="10800000">
            <a:off x="4071275" y="541300"/>
            <a:ext cx="47523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41"/>
          <p:cNvSpPr txBox="1"/>
          <p:nvPr/>
        </p:nvSpPr>
        <p:spPr>
          <a:xfrm>
            <a:off x="4565650" y="856050"/>
            <a:ext cx="2375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4893825" y="913125"/>
            <a:ext cx="23757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후기 제목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간단한 사진(필수 X)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후기작성textarea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등록 버튼 / 취소 버튼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-5519" y="5246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10316" y="350727"/>
            <a:ext cx="2782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01. 주제 선정 이유</a:t>
            </a:r>
            <a:endParaRPr sz="1100"/>
          </a:p>
        </p:txBody>
      </p:sp>
      <p:cxnSp>
        <p:nvCxnSpPr>
          <p:cNvPr id="103" name="Google Shape;103;p1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5"/>
          <p:cNvSpPr/>
          <p:nvPr/>
        </p:nvSpPr>
        <p:spPr>
          <a:xfrm>
            <a:off x="1308625" y="1507050"/>
            <a:ext cx="6603300" cy="2134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코로나 때 급증한 캠핑의 인기는 현재까지 이어져 </a:t>
            </a:r>
            <a:r>
              <a:rPr lang="ko" sz="1000">
                <a:solidFill>
                  <a:schemeClr val="dk1"/>
                </a:solidFill>
              </a:rPr>
              <a:t>누구나 즐길 수 있는 </a:t>
            </a:r>
            <a:r>
              <a:rPr lang="ko" sz="1000">
                <a:solidFill>
                  <a:schemeClr val="dk1"/>
                </a:solidFill>
              </a:rPr>
              <a:t>일상 속 취미 활동으로 자리 잡았습니다.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하지만 대중적인 인기와 관심에 비해 비용 부담이 크기 때문에 진입장벽이 높은 편입니다.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저희 조는 이 점에서 아이디어를 얻어 캠핑용품 중고거래 사이트를 구상하였습니다.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필요에 맞는 거래의 장을 지원하여 취미 활동의 문턱을 낮추고 접근성을 높이고자 합니다.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또한 캠핑장 소개 및 예약, 레시피 공유 등의 부가 기능 제공하여 사용자의 편의성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 flipH="1" rot="10800000">
            <a:off x="2289575" y="541275"/>
            <a:ext cx="65340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2" name="Google Shape;492;p4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3" name="Google Shape;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25" y="1015427"/>
            <a:ext cx="6726223" cy="331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캠핑장 소개</a:t>
            </a:r>
            <a:endParaRPr sz="1100"/>
          </a:p>
        </p:txBody>
      </p:sp>
      <p:cxnSp>
        <p:nvCxnSpPr>
          <p:cNvPr id="495" name="Google Shape;495;p42"/>
          <p:cNvCxnSpPr/>
          <p:nvPr/>
        </p:nvCxnSpPr>
        <p:spPr>
          <a:xfrm>
            <a:off x="3087700" y="540150"/>
            <a:ext cx="57360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4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3" name="Google Shape;503;p43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4" name="Google Shape;504;p43"/>
          <p:cNvGrpSpPr/>
          <p:nvPr/>
        </p:nvGrpSpPr>
        <p:grpSpPr>
          <a:xfrm>
            <a:off x="148201" y="1569751"/>
            <a:ext cx="3039466" cy="2454360"/>
            <a:chOff x="152400" y="943152"/>
            <a:chExt cx="9144001" cy="4206273"/>
          </a:xfrm>
        </p:grpSpPr>
        <p:pic>
          <p:nvPicPr>
            <p:cNvPr id="505" name="Google Shape;50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43152"/>
              <a:ext cx="9144001" cy="83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777425"/>
              <a:ext cx="9144000" cy="3372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43"/>
          <p:cNvSpPr/>
          <p:nvPr/>
        </p:nvSpPr>
        <p:spPr>
          <a:xfrm>
            <a:off x="997235" y="3283553"/>
            <a:ext cx="676162" cy="614736"/>
          </a:xfrm>
          <a:prstGeom prst="flowChartProcess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1327300" y="3009650"/>
            <a:ext cx="1035000" cy="178800"/>
          </a:xfrm>
          <a:prstGeom prst="wedgeRectCallout">
            <a:avLst>
              <a:gd fmla="val -31079" name="adj1"/>
              <a:gd fmla="val 11278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상세페이지 이동</a:t>
            </a:r>
            <a:endParaRPr sz="800"/>
          </a:p>
        </p:txBody>
      </p:sp>
      <p:grpSp>
        <p:nvGrpSpPr>
          <p:cNvPr id="509" name="Google Shape;509;p43"/>
          <p:cNvGrpSpPr/>
          <p:nvPr/>
        </p:nvGrpSpPr>
        <p:grpSpPr>
          <a:xfrm>
            <a:off x="3187541" y="1569655"/>
            <a:ext cx="3107462" cy="2454342"/>
            <a:chOff x="311700" y="1152475"/>
            <a:chExt cx="8520599" cy="3416400"/>
          </a:xfrm>
        </p:grpSpPr>
        <p:pic>
          <p:nvPicPr>
            <p:cNvPr id="510" name="Google Shape;51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0" y="1152475"/>
              <a:ext cx="4260299" cy="341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1700" y="3358225"/>
              <a:ext cx="4260301" cy="121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700" y="1152475"/>
              <a:ext cx="4260300" cy="220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4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레시피 추천</a:t>
            </a:r>
            <a:endParaRPr sz="1100"/>
          </a:p>
        </p:txBody>
      </p:sp>
      <p:cxnSp>
        <p:nvCxnSpPr>
          <p:cNvPr id="514" name="Google Shape;514;p43"/>
          <p:cNvCxnSpPr/>
          <p:nvPr/>
        </p:nvCxnSpPr>
        <p:spPr>
          <a:xfrm flipH="1" rot="10800000">
            <a:off x="3079650" y="541275"/>
            <a:ext cx="57438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43"/>
          <p:cNvSpPr txBox="1"/>
          <p:nvPr/>
        </p:nvSpPr>
        <p:spPr>
          <a:xfrm>
            <a:off x="6578875" y="1181225"/>
            <a:ext cx="20106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별도의 메뉴 구성 후 추천 레시피 표시. 위와 같은 세부 분류 or 통째로 리스트로 나열.</a:t>
            </a:r>
            <a:endParaRPr sz="1000">
              <a:solidFill>
                <a:srgbClr val="FF00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레시피 검색 기능. 레시피 클릭 시 상세페이지로 이동. 페이지 구분.</a:t>
            </a:r>
            <a:endParaRPr sz="1000">
              <a:solidFill>
                <a:srgbClr val="FF00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크롤링 참고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29766"/>
                </a:solidFill>
                <a:latin typeface="Courier New"/>
                <a:ea typeface="Courier New"/>
                <a:cs typeface="Courier New"/>
                <a:sym typeface="Courier New"/>
              </a:rPr>
              <a:t>contents_area_full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레시피 상세페이지(구현 우선도 낮음. 상당부분 생략 가능)</a:t>
            </a:r>
            <a:endParaRPr sz="1000">
              <a:solidFill>
                <a:srgbClr val="FF00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구성목록 : 레시피명, 조리순서, 재료, 동영상, 상품추천	- (중요도 순 구현.)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만개레시피 크롤링 필요. 혹은 간단히 샘플데이터 구성.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FF"/>
                </a:solidFill>
              </a:rPr>
              <a:t>view-source:https://www.10000recipe.com/recipe/6966065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44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3" name="Google Shape;523;p4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4" name="Google Shape;5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927022"/>
            <a:ext cx="6101173" cy="24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레시피 추천</a:t>
            </a:r>
            <a:endParaRPr sz="1100"/>
          </a:p>
        </p:txBody>
      </p:sp>
      <p:cxnSp>
        <p:nvCxnSpPr>
          <p:cNvPr id="526" name="Google Shape;526;p44"/>
          <p:cNvCxnSpPr/>
          <p:nvPr/>
        </p:nvCxnSpPr>
        <p:spPr>
          <a:xfrm flipH="1" rot="10800000">
            <a:off x="3047400" y="541300"/>
            <a:ext cx="57759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44"/>
          <p:cNvSpPr txBox="1"/>
          <p:nvPr/>
        </p:nvSpPr>
        <p:spPr>
          <a:xfrm>
            <a:off x="473675" y="3438975"/>
            <a:ext cx="4836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FF"/>
                </a:solidFill>
              </a:rPr>
              <a:t>카드 형식으로 한 화면에서 레시피 전환과 detail확인을 한번에 하는 구성.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FF"/>
                </a:solidFill>
              </a:rPr>
              <a:t>	좌측과 우측 2개의 페이지가 연동되며 작동하도록 구성되어야함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https://www.5gcamp.com/?c=info/campfood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FF"/>
                </a:solidFill>
              </a:rPr>
              <a:t>참고하여 구성가능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FF"/>
                </a:solidFill>
              </a:rPr>
              <a:t>크롤링 참고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DB0D7"/>
                </a:solidFill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ko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1100">
                <a:solidFill>
                  <a:srgbClr val="5DB0D7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ko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listwrap</a:t>
            </a:r>
            <a:r>
              <a:rPr lang="ko" sz="1100">
                <a:solidFill>
                  <a:srgbClr val="5DB0D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5" name="Google Shape;535;p4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6" name="Google Shape;5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5"/>
          <p:cNvSpPr/>
          <p:nvPr/>
        </p:nvSpPr>
        <p:spPr>
          <a:xfrm>
            <a:off x="1118825" y="3157900"/>
            <a:ext cx="2964300" cy="39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 클릭시 지역내의 맛집을 추천</a:t>
            </a:r>
            <a:endParaRPr/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250" y="1152475"/>
            <a:ext cx="426029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맛집 소개</a:t>
            </a:r>
            <a:endParaRPr sz="1100"/>
          </a:p>
        </p:txBody>
      </p:sp>
      <p:cxnSp>
        <p:nvCxnSpPr>
          <p:cNvPr id="540" name="Google Shape;540;p45"/>
          <p:cNvCxnSpPr/>
          <p:nvPr/>
        </p:nvCxnSpPr>
        <p:spPr>
          <a:xfrm flipH="1" rot="10800000">
            <a:off x="2805550" y="541275"/>
            <a:ext cx="60180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8" name="Google Shape;548;p4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9" name="Google Shape;5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2" y="840025"/>
            <a:ext cx="3625653" cy="36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자유게시판</a:t>
            </a:r>
            <a:endParaRPr sz="1100"/>
          </a:p>
        </p:txBody>
      </p:sp>
      <p:cxnSp>
        <p:nvCxnSpPr>
          <p:cNvPr id="551" name="Google Shape;551;p46"/>
          <p:cNvCxnSpPr/>
          <p:nvPr/>
        </p:nvCxnSpPr>
        <p:spPr>
          <a:xfrm flipH="1" rot="10800000">
            <a:off x="2982900" y="541300"/>
            <a:ext cx="58407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2" name="Google Shape;552;p46"/>
          <p:cNvSpPr/>
          <p:nvPr/>
        </p:nvSpPr>
        <p:spPr>
          <a:xfrm>
            <a:off x="4572000" y="1062150"/>
            <a:ext cx="17751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자유 게시판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조회수, 좋아요 순 등으로 리스트 설정</a:t>
            </a:r>
            <a:endParaRPr>
              <a:solidFill>
                <a:srgbClr val="4F755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47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0" name="Google Shape;560;p4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1" name="Google Shape;5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840025"/>
            <a:ext cx="5573480" cy="36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자유게시판 (상세페이지&amp;댓글 쓰기)</a:t>
            </a:r>
            <a:endParaRPr sz="1100"/>
          </a:p>
        </p:txBody>
      </p:sp>
      <p:cxnSp>
        <p:nvCxnSpPr>
          <p:cNvPr id="563" name="Google Shape;563;p47"/>
          <p:cNvCxnSpPr/>
          <p:nvPr/>
        </p:nvCxnSpPr>
        <p:spPr>
          <a:xfrm>
            <a:off x="5615375" y="534800"/>
            <a:ext cx="32082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47"/>
          <p:cNvSpPr/>
          <p:nvPr/>
        </p:nvSpPr>
        <p:spPr>
          <a:xfrm>
            <a:off x="6463425" y="1036950"/>
            <a:ext cx="20220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댓글쓰기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 =&gt; 답글쓰기 기능까지 추가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댓글 순서는 최신등록순과 좋아요순으로 나뉜다</a:t>
            </a:r>
            <a:endParaRPr>
              <a:solidFill>
                <a:srgbClr val="4F755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2" name="Google Shape;572;p4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3" name="Google Shape;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00" y="879363"/>
            <a:ext cx="4466313" cy="368448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자유게시판 (글 작성)</a:t>
            </a:r>
            <a:endParaRPr sz="1100"/>
          </a:p>
        </p:txBody>
      </p:sp>
      <p:cxnSp>
        <p:nvCxnSpPr>
          <p:cNvPr id="575" name="Google Shape;575;p48"/>
          <p:cNvCxnSpPr/>
          <p:nvPr/>
        </p:nvCxnSpPr>
        <p:spPr>
          <a:xfrm flipH="1" rot="10800000">
            <a:off x="3821350" y="541275"/>
            <a:ext cx="50022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48"/>
          <p:cNvSpPr/>
          <p:nvPr/>
        </p:nvSpPr>
        <p:spPr>
          <a:xfrm>
            <a:off x="4835975" y="2571750"/>
            <a:ext cx="1952400" cy="649800"/>
          </a:xfrm>
          <a:prstGeom prst="wedgeRectCallout">
            <a:avLst>
              <a:gd fmla="val -103939" name="adj1"/>
              <a:gd fmla="val 213466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글쓰기 작성 후 확인버튼을 누르면 게시판 리스트에 오름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4" name="Google Shape;584;p4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5" name="Google Shape;5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13" y="967350"/>
            <a:ext cx="6384675" cy="2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725" y="1265550"/>
            <a:ext cx="4123299" cy="33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채팅</a:t>
            </a:r>
            <a:endParaRPr sz="1100"/>
          </a:p>
        </p:txBody>
      </p:sp>
      <p:cxnSp>
        <p:nvCxnSpPr>
          <p:cNvPr id="588" name="Google Shape;588;p49"/>
          <p:cNvCxnSpPr/>
          <p:nvPr/>
        </p:nvCxnSpPr>
        <p:spPr>
          <a:xfrm flipH="1" rot="10800000">
            <a:off x="2402450" y="541275"/>
            <a:ext cx="64212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49"/>
          <p:cNvSpPr/>
          <p:nvPr/>
        </p:nvSpPr>
        <p:spPr>
          <a:xfrm>
            <a:off x="5703300" y="2384850"/>
            <a:ext cx="26100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1:1 채팅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=&gt; 판매자 &amp; 거래자 간의 채팅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=&gt; 관리자 &amp; 고객 간의 채팅</a:t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F75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F755B"/>
                </a:solidFill>
              </a:rPr>
              <a:t>웹 소켓을 활용</a:t>
            </a:r>
            <a:endParaRPr>
              <a:solidFill>
                <a:srgbClr val="4F755B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7" name="Google Shape;597;p5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5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커뮤니티 공지사항</a:t>
            </a:r>
            <a:endParaRPr sz="1100"/>
          </a:p>
        </p:txBody>
      </p:sp>
      <p:cxnSp>
        <p:nvCxnSpPr>
          <p:cNvPr id="599" name="Google Shape;599;p50"/>
          <p:cNvCxnSpPr/>
          <p:nvPr/>
        </p:nvCxnSpPr>
        <p:spPr>
          <a:xfrm flipH="1" rot="10800000">
            <a:off x="3700425" y="541275"/>
            <a:ext cx="5123100" cy="150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0" name="Google Shape;6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67125"/>
            <a:ext cx="3433935" cy="2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201" y="767125"/>
            <a:ext cx="3145800" cy="249616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0"/>
          <p:cNvSpPr/>
          <p:nvPr/>
        </p:nvSpPr>
        <p:spPr>
          <a:xfrm>
            <a:off x="1472350" y="3494538"/>
            <a:ext cx="1952400" cy="649800"/>
          </a:xfrm>
          <a:prstGeom prst="wedgeRectCallout">
            <a:avLst>
              <a:gd fmla="val 43895" name="adj1"/>
              <a:gd fmla="val -118625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공지사항 목록 출력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6212575" y="3494550"/>
            <a:ext cx="2182500" cy="649800"/>
          </a:xfrm>
          <a:prstGeom prst="wedgeRectCallout">
            <a:avLst>
              <a:gd fmla="val -27328" name="adj1"/>
              <a:gd fmla="val -109174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공지사항 글 작성은 관리자만 가능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1" name="Google Shape;611;p5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2" name="Google Shape;612;p51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커뮤니티 후기 게시판</a:t>
            </a:r>
            <a:endParaRPr sz="1100"/>
          </a:p>
        </p:txBody>
      </p:sp>
      <p:cxnSp>
        <p:nvCxnSpPr>
          <p:cNvPr id="613" name="Google Shape;613;p51"/>
          <p:cNvCxnSpPr/>
          <p:nvPr/>
        </p:nvCxnSpPr>
        <p:spPr>
          <a:xfrm>
            <a:off x="4160425" y="534800"/>
            <a:ext cx="46629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p51"/>
          <p:cNvSpPr txBox="1"/>
          <p:nvPr/>
        </p:nvSpPr>
        <p:spPr>
          <a:xfrm>
            <a:off x="741925" y="3994950"/>
            <a:ext cx="7818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캠핑 중고 물품과 캠핑장에 관하여 고객이 후기를 작성하면, 게시판에 목록이 출력된다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5" name="Google Shape;615;p51"/>
          <p:cNvPicPr preferRelativeResize="0"/>
          <p:nvPr/>
        </p:nvPicPr>
        <p:blipFill rotWithShape="1">
          <a:blip r:embed="rId3">
            <a:alphaModFix/>
          </a:blip>
          <a:srcRect b="0" l="0" r="14980" t="0"/>
          <a:stretch/>
        </p:blipFill>
        <p:spPr>
          <a:xfrm>
            <a:off x="229262" y="840025"/>
            <a:ext cx="2777275" cy="29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1"/>
          <p:cNvPicPr preferRelativeResize="0"/>
          <p:nvPr/>
        </p:nvPicPr>
        <p:blipFill rotWithShape="1">
          <a:blip r:embed="rId4">
            <a:alphaModFix/>
          </a:blip>
          <a:srcRect b="0" l="0" r="32134" t="0"/>
          <a:stretch/>
        </p:blipFill>
        <p:spPr>
          <a:xfrm>
            <a:off x="3087600" y="840025"/>
            <a:ext cx="3226225" cy="27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725" y="888362"/>
            <a:ext cx="2777274" cy="253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-1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515036" y="1377718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301901" y="2888010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2256239" y="1377718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3047442" y="2888010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997443" y="1377718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792983" y="2888010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738647" y="1377718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538523" y="2888010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7479850" y="1377718"/>
            <a:ext cx="1214100" cy="1233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BFBFBF">
                <a:alpha val="6470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16331" l="2170" r="27347" t="39361"/>
          <a:stretch/>
        </p:blipFill>
        <p:spPr>
          <a:xfrm>
            <a:off x="1359652" y="3392812"/>
            <a:ext cx="1082841" cy="29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073" y="3167533"/>
            <a:ext cx="893545" cy="69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1008" y="1663466"/>
            <a:ext cx="717883" cy="71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0116" y="1692342"/>
            <a:ext cx="660133" cy="6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7">
            <a:alphaModFix/>
          </a:blip>
          <a:srcRect b="0" l="20917" r="22241" t="0"/>
          <a:stretch/>
        </p:blipFill>
        <p:spPr>
          <a:xfrm>
            <a:off x="6788297" y="3189318"/>
            <a:ext cx="671362" cy="67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928" y="1670684"/>
            <a:ext cx="652914" cy="65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88524" y="1670483"/>
            <a:ext cx="645695" cy="64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87368" y="3261860"/>
            <a:ext cx="898038" cy="49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00846" y="1684168"/>
            <a:ext cx="663542" cy="663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310316" y="350727"/>
            <a:ext cx="2782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2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벤치마킹 사이트</a:t>
            </a:r>
            <a:endParaRPr sz="1100"/>
          </a:p>
        </p:txBody>
      </p:sp>
      <p:cxnSp>
        <p:nvCxnSpPr>
          <p:cNvPr id="133" name="Google Shape;133;p16"/>
          <p:cNvCxnSpPr/>
          <p:nvPr/>
        </p:nvCxnSpPr>
        <p:spPr>
          <a:xfrm flipH="1" rot="10800000">
            <a:off x="2477375" y="541225"/>
            <a:ext cx="6346200" cy="9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5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5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5" name="Google Shape;625;p5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5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커뮤니티 QnA</a:t>
            </a:r>
            <a:endParaRPr sz="1100"/>
          </a:p>
        </p:txBody>
      </p:sp>
      <p:cxnSp>
        <p:nvCxnSpPr>
          <p:cNvPr id="627" name="Google Shape;627;p52"/>
          <p:cNvCxnSpPr/>
          <p:nvPr/>
        </p:nvCxnSpPr>
        <p:spPr>
          <a:xfrm>
            <a:off x="4160425" y="534800"/>
            <a:ext cx="46629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8" name="Google Shape;628;p52"/>
          <p:cNvSpPr txBox="1"/>
          <p:nvPr/>
        </p:nvSpPr>
        <p:spPr>
          <a:xfrm>
            <a:off x="741925" y="3994950"/>
            <a:ext cx="7818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등록된 중고 상품들을 비공개전환 및 전체 상태를 한눈에 볼수가 있다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629" name="Google Shape;6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470" y="960102"/>
            <a:ext cx="3901705" cy="282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5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5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7" name="Google Shape;637;p53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8" name="Google Shape;6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75" y="840033"/>
            <a:ext cx="8520598" cy="273005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마이페이지</a:t>
            </a:r>
            <a:endParaRPr sz="1100"/>
          </a:p>
        </p:txBody>
      </p:sp>
      <p:cxnSp>
        <p:nvCxnSpPr>
          <p:cNvPr id="640" name="Google Shape;640;p53"/>
          <p:cNvCxnSpPr/>
          <p:nvPr/>
        </p:nvCxnSpPr>
        <p:spPr>
          <a:xfrm>
            <a:off x="3161600" y="534800"/>
            <a:ext cx="5661900" cy="66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53"/>
          <p:cNvSpPr txBox="1"/>
          <p:nvPr/>
        </p:nvSpPr>
        <p:spPr>
          <a:xfrm>
            <a:off x="2767200" y="3802625"/>
            <a:ext cx="36096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내 아이디 가입일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판매중인 상품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거래신청내역등을 확인할수 있다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54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9" name="Google Shape;649;p5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0" name="Google Shape;6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1170737"/>
            <a:ext cx="4828876" cy="28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4"/>
          <p:cNvSpPr txBox="1"/>
          <p:nvPr>
            <p:ph idx="4294967295" type="body"/>
          </p:nvPr>
        </p:nvSpPr>
        <p:spPr>
          <a:xfrm>
            <a:off x="5344525" y="636900"/>
            <a:ext cx="34794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로그인 성공 시 도달하는 메인 창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Header =&gt; 가장 왼쪽에는 사이트 로고, 그 다음부터 캠핑중고거래, 캠핑장, 레시피, 자유게시판, 마이페이지, (옆에 작은 크기로) 로그인, 회원가입, 공지사항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배경은 캠핑과 관련된 사진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큰 검색창 =&gt; 캠핑 중고 용품 검색 or 캠핑장 검색  (콤보박스로 설정)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그 아래 =&gt; 캠핑 중고용품 좋아요 최다순으로 5개씩 가로로 출력 (버튼으로 옆으로 이동 가능)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바로 그 아래 =&gt; 같은 형식으로 캠핑장 좋아요 최다순으로 5개씩 설정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Footer =&gt; 사이트 정보, (Header와 똑같이) 로그인, 회원가입, 공지사항</a:t>
            </a:r>
            <a:endParaRPr sz="1200"/>
          </a:p>
        </p:txBody>
      </p:sp>
      <p:sp>
        <p:nvSpPr>
          <p:cNvPr id="652" name="Google Shape;652;p5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마이페이지</a:t>
            </a:r>
            <a:endParaRPr sz="1100"/>
          </a:p>
        </p:txBody>
      </p:sp>
      <p:cxnSp>
        <p:nvCxnSpPr>
          <p:cNvPr id="653" name="Google Shape;653;p54"/>
          <p:cNvCxnSpPr/>
          <p:nvPr/>
        </p:nvCxnSpPr>
        <p:spPr>
          <a:xfrm flipH="1" rot="10800000">
            <a:off x="2902075" y="541225"/>
            <a:ext cx="5921700" cy="9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1" name="Google Shape;661;p5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2" name="Google Shape;6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1327950"/>
            <a:ext cx="2452950" cy="16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225" y="1058788"/>
            <a:ext cx="3101364" cy="309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5"/>
          <p:cNvSpPr txBox="1"/>
          <p:nvPr>
            <p:ph idx="4294967295" type="body"/>
          </p:nvPr>
        </p:nvSpPr>
        <p:spPr>
          <a:xfrm>
            <a:off x="6050875" y="904500"/>
            <a:ext cx="26091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맨 처음 실행화면 창 = &lt;로그인 창&gt;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아이디, 비밀번호, 로그인 버튼,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자동 로그인, 회원가입, 아이디/비밀번호찾기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&lt;회원가입 창&gt;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아이디, 비밀번호, 비밀번호재확인, 이름, 생년월일, 성별, 주소, 상세주소, 전화번호, 우편번호,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가입완료 버튼</a:t>
            </a:r>
            <a:endParaRPr sz="1200"/>
          </a:p>
        </p:txBody>
      </p:sp>
      <p:sp>
        <p:nvSpPr>
          <p:cNvPr id="665" name="Google Shape;665;p5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-로그인</a:t>
            </a:r>
            <a:endParaRPr sz="1100"/>
          </a:p>
        </p:txBody>
      </p:sp>
      <p:cxnSp>
        <p:nvCxnSpPr>
          <p:cNvPr id="666" name="Google Shape;666;p55"/>
          <p:cNvCxnSpPr/>
          <p:nvPr/>
        </p:nvCxnSpPr>
        <p:spPr>
          <a:xfrm flipH="1" rot="10800000">
            <a:off x="2438050" y="541225"/>
            <a:ext cx="6385500" cy="9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5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5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4" name="Google Shape;674;p5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5" name="Google Shape;6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75" y="889450"/>
            <a:ext cx="3591600" cy="265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448" y="806300"/>
            <a:ext cx="2700701" cy="28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6"/>
          <p:cNvSpPr txBox="1"/>
          <p:nvPr>
            <p:ph idx="4294967295" type="body"/>
          </p:nvPr>
        </p:nvSpPr>
        <p:spPr>
          <a:xfrm>
            <a:off x="661550" y="3850075"/>
            <a:ext cx="71181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검색하기, 글쓰기, 캠핑 중고 제품(4x4씩 출력)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각각의 제품 =&gt; 사진, 제품명, 주소, 가격, 좋아요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78" name="Google Shape;678;p5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캠핑 중고거래 창</a:t>
            </a:r>
            <a:endParaRPr sz="1100"/>
          </a:p>
        </p:txBody>
      </p:sp>
      <p:cxnSp>
        <p:nvCxnSpPr>
          <p:cNvPr id="679" name="Google Shape;679;p56"/>
          <p:cNvCxnSpPr/>
          <p:nvPr/>
        </p:nvCxnSpPr>
        <p:spPr>
          <a:xfrm flipH="1" rot="10800000">
            <a:off x="3476200" y="541475"/>
            <a:ext cx="53475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5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57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5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8" name="Google Shape;6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00" y="1025775"/>
            <a:ext cx="3093500" cy="34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700" y="3600400"/>
            <a:ext cx="3636749" cy="8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/>
          <p:nvPr>
            <p:ph idx="4294967295" type="body"/>
          </p:nvPr>
        </p:nvSpPr>
        <p:spPr>
          <a:xfrm>
            <a:off x="5099200" y="886825"/>
            <a:ext cx="22806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주소별 검색으로 같은 구,동의 다른 캠핑장 출력 (검색 조건은 주소, 좋아요순, 댓글순, 조회순 등등)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사이드에는 최근 본 캠핑장은 cookie를 활용하여 출력</a:t>
            </a:r>
            <a:endParaRPr sz="1200"/>
          </a:p>
        </p:txBody>
      </p:sp>
      <p:sp>
        <p:nvSpPr>
          <p:cNvPr id="691" name="Google Shape;691;p5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캠핑장</a:t>
            </a:r>
            <a:endParaRPr sz="1100"/>
          </a:p>
        </p:txBody>
      </p:sp>
      <p:cxnSp>
        <p:nvCxnSpPr>
          <p:cNvPr id="692" name="Google Shape;692;p57"/>
          <p:cNvCxnSpPr/>
          <p:nvPr/>
        </p:nvCxnSpPr>
        <p:spPr>
          <a:xfrm flipH="1" rot="10800000">
            <a:off x="2394400" y="541000"/>
            <a:ext cx="6429000" cy="7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0" name="Google Shape;700;p5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75" y="884060"/>
            <a:ext cx="1852568" cy="210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851" y="884048"/>
            <a:ext cx="1627560" cy="21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64" y="2979894"/>
            <a:ext cx="1677260" cy="167910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8"/>
          <p:cNvSpPr txBox="1"/>
          <p:nvPr>
            <p:ph idx="4294967295" type="body"/>
          </p:nvPr>
        </p:nvSpPr>
        <p:spPr>
          <a:xfrm>
            <a:off x="5473925" y="1065350"/>
            <a:ext cx="29442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예약 인원, 달력 (예약 가능한 날짜 설정), 결제 금액 설정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결제하기 버튼 클릭 시 결제창 출력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결제창을 통해 결제완료 가능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05" name="Google Shape;705;p5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캠핑장 예약</a:t>
            </a:r>
            <a:endParaRPr sz="1100"/>
          </a:p>
        </p:txBody>
      </p:sp>
      <p:cxnSp>
        <p:nvCxnSpPr>
          <p:cNvPr id="706" name="Google Shape;706;p58"/>
          <p:cNvCxnSpPr/>
          <p:nvPr/>
        </p:nvCxnSpPr>
        <p:spPr>
          <a:xfrm>
            <a:off x="2957125" y="534800"/>
            <a:ext cx="5866500" cy="6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7" name="Google Shape;70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524" y="3013337"/>
            <a:ext cx="2206863" cy="1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5" name="Google Shape;715;p5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6" name="Google Shape;7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44" y="1265562"/>
            <a:ext cx="3526374" cy="24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9"/>
          <p:cNvSpPr txBox="1"/>
          <p:nvPr>
            <p:ph idx="4294967295" type="body"/>
          </p:nvPr>
        </p:nvSpPr>
        <p:spPr>
          <a:xfrm>
            <a:off x="4504025" y="983425"/>
            <a:ext cx="38805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캠핑 요리 레시피 리스트 =&gt; 3x4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각각의 레시피 =&gt; 레시피명, 별점, 난이도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밑에는 각각의 레시피에 대한 작성자의 평가가 한줄에 5개씩 cookie로 출력 =&gt; 작성자명, 레시피명, 별점, 난이도, 작성자 평가글이 출력됨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18" name="Google Shape;718;p5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레시피 추천 </a:t>
            </a:r>
            <a:endParaRPr sz="1100"/>
          </a:p>
        </p:txBody>
      </p:sp>
      <p:cxnSp>
        <p:nvCxnSpPr>
          <p:cNvPr id="719" name="Google Shape;719;p59"/>
          <p:cNvCxnSpPr/>
          <p:nvPr/>
        </p:nvCxnSpPr>
        <p:spPr>
          <a:xfrm>
            <a:off x="2466950" y="540150"/>
            <a:ext cx="63567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6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6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7" name="Google Shape;727;p6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8" name="Google Shape;7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175" y="1585600"/>
            <a:ext cx="3297258" cy="28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175" y="863250"/>
            <a:ext cx="2828250" cy="36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0"/>
          <p:cNvSpPr txBox="1"/>
          <p:nvPr>
            <p:ph idx="4294967295" type="body"/>
          </p:nvPr>
        </p:nvSpPr>
        <p:spPr>
          <a:xfrm>
            <a:off x="698350" y="946413"/>
            <a:ext cx="4260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공지사항, 후기 게시판, QnA</a:t>
            </a:r>
            <a:endParaRPr/>
          </a:p>
        </p:txBody>
      </p:sp>
      <p:sp>
        <p:nvSpPr>
          <p:cNvPr id="731" name="Google Shape;731;p6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페이지분석 - 커뮤니티</a:t>
            </a:r>
            <a:endParaRPr sz="1100"/>
          </a:p>
        </p:txBody>
      </p:sp>
      <p:cxnSp>
        <p:nvCxnSpPr>
          <p:cNvPr id="732" name="Google Shape;732;p60"/>
          <p:cNvCxnSpPr/>
          <p:nvPr/>
        </p:nvCxnSpPr>
        <p:spPr>
          <a:xfrm flipH="1" rot="10800000">
            <a:off x="2705450" y="541475"/>
            <a:ext cx="61182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6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0" name="Google Shape;740;p61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(중고거래)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Header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로그인(로그인 전)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 버튼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 페이지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로그인 버튼 클릭 시 로그인 페이지로 이동 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회원가입(로그인 전)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버튼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회원가입 버튼 클릭 시 회원가입 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  <a:tr h="15773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아이디 찾기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비밀번호 찾기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찾기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찾기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찾기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 찾기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아이디 찾기 버튼 클릭 시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 입력으로 찾기 기능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비밀번호 찾기 버튼 클릭 시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이름과 이메일 입력으로 찾기 기능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741" name="Google Shape;741;p6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2" name="Google Shape;742;p61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743" name="Google Shape;743;p61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4" name="Google Shape;744;p61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재영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11700" y="224350"/>
            <a:ext cx="45036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벤치마킹 사이트</a:t>
            </a:r>
            <a:endParaRPr sz="26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875" y="1903925"/>
            <a:ext cx="1152175" cy="11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826" y="2148625"/>
            <a:ext cx="1750525" cy="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b="21646" l="0" r="22462" t="32403"/>
          <a:stretch/>
        </p:blipFill>
        <p:spPr>
          <a:xfrm>
            <a:off x="4131925" y="1276649"/>
            <a:ext cx="1446242" cy="50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5987" y="908050"/>
            <a:ext cx="1026700" cy="102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592175" y="1062275"/>
            <a:ext cx="53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알라딘 - https://www.aladin.co.kr/home/welcome.aspx (중고거래)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여기어때 - https://www.yeogi.com/ (예약시스템)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5g캠핑 - https://www.5gcamp.com/ (전국 캠핑장 소개)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캠핑리스트 - https://campinglist.co.kr/ (캠핑 용품구매)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티몬 - https://home.tmon.co.kr/ (로그인 , 마이페이지)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메뉴판닷컴 - https://www.menupan.com/ (맛집추천)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캠프링크 - https://camplink.co.kr:444/ (예약 디자인)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옥션 (중고-캠핑용품) - </a:t>
            </a:r>
            <a:r>
              <a:rPr lang="ko" sz="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https://corners.auction.co.kr/corner/UsedMarketList.aspx?keyword=&amp;category=72130400&amp;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만개의레시피 - https://www.10000recipe.com/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4763" y="3209987"/>
            <a:ext cx="1064826" cy="10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827" y="3583580"/>
            <a:ext cx="656349" cy="65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7300" y="3290575"/>
            <a:ext cx="855350" cy="8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0300" y="2128375"/>
            <a:ext cx="1118050" cy="8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14438" y="908043"/>
            <a:ext cx="1446251" cy="80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6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6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52" name="Google Shape;752;p62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971300"/>
                <a:gridCol w="1035550"/>
                <a:gridCol w="1929825"/>
                <a:gridCol w="1290525"/>
                <a:gridCol w="2582425"/>
                <a:gridCol w="617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10381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로그인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입력창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입력창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 버튼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 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아이디/비밀번호 미입력 시 입력 안내 문구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입력한 아이디가 없는 경우 재입력 안내 문구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입력한 비밀번호가 틀린 경우 재입력 안내 문구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아이디/비밀번호 입력 후 로그인이 될 경우 메인 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585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아이디/비밀번호 찾기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찾기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 찾기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찾기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 찾기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아이디/비밀번호 찾기 시 이메일, 이름, 생년월일을 이용해 찾기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  <a:tr h="165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회원가입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회원가입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중복확인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주소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주소 검색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상세주소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성별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생년월일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입력창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중복확인창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주소검색창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아이디/비밀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아이디/비밀번호 찾기 시 이메일, 이름, 생년월일을 이용해 찾기</a:t>
                      </a:r>
                      <a:r>
                        <a:rPr lang="ko" sz="800"/>
                        <a:t>번호 미입력 시 입력안내 문구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아이디 중복 시 ‘중복된 아이디입니다’ 문구 출력 후 아이디 입력창으로 커서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주소 미입력 시 입력 안내문구 출력 후 주소 입력창으로 커서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성별 미입력 시 성별 확인 문구 출력 후 성별로 커서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생년월일 미입력 시 생년월일 입력 문구 출력 후 생년월일로 커서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753" name="Google Shape;753;p6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6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755" name="Google Shape;755;p62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6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63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3" name="Google Shape;763;p63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(중고거래)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Header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네비게이션 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중고물품 구매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구매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중고물품 구매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목록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목록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목록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헤더에 노출된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B7A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273525">
                <a:tc vMerge="1"/>
                <a:tc vMerge="1"/>
                <a:tc vMerge="1"/>
                <a:tc vMerge="1"/>
                <a:tc vMerge="1"/>
                <a:tc vMerge="1"/>
              </a:tr>
              <a:tr h="216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(중고거래)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중고거래 물품 목록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(이미지,이름,가격)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물품목록(최신순)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중고거래물품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이미지 및 이름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물품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764" name="Google Shape;764;p63"/>
          <p:cNvCxnSpPr/>
          <p:nvPr/>
        </p:nvCxnSpPr>
        <p:spPr>
          <a:xfrm flipH="1" rot="10800000">
            <a:off x="358906" y="477996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5" name="Google Shape;765;p6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766" name="Google Shape;766;p63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7" name="Google Shape;767;p63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재영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6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64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75" name="Google Shape;775;p64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캠핑용품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상세 내용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구매하기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찜하기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 (중고거래)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캠핑용품 장바구니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캠핑용품 결제페이지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구매하기 버튼 클릭 시 결제 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찜하기 버튼 클릭 시 장바구니로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양 옆의 화살표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 내의 이전/다음 상품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화살표 버튼 클릭 시,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다음 혹은 이전 상품으로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캠핑용품 중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찜한 상품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리스트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구매하기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취소하기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상세페이지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구매하기 버튼 클릭 시 결제 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취소하기 버튼 클릭 시 찜한 상품은 삭제된 화면으로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776" name="Google Shape;776;p6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7" name="Google Shape;777;p6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778" name="Google Shape;778;p64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9" name="Google Shape;779;p64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재영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6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65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87" name="Google Shape;787;p65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1454875"/>
                <a:gridCol w="2634875"/>
                <a:gridCol w="707250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(중고거래)</a:t>
                      </a:r>
                      <a:endParaRPr sz="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Footer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사이트의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필요 정보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고객센터 버튼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고객센터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로그인, 회원가입, 고객센터 페이지 클릭 시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각각의 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사이트 로고 사진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사이트 정보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(중고거래)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판매 상품 등록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상품명 / 가격 / 썸네일 / 상세페이지 / 배송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중고거래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상품명 / 가격 / 썸네일 미입력 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 안내 문구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판매자간 1:1 채팅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788" name="Google Shape;788;p6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9" name="Google Shape;789;p6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790" name="Google Shape;790;p65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1" name="Google Shape;791;p65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은우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6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6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99" name="Google Shape;799;p66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캠핑중고거래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구매 목록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구매 목록 출력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이미지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상품명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가격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마이페이지 구매 내역 클릭 시 목록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한 페이지당 10개씩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캠핑중고거래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 작성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(구매상품에 한하지 않음)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구매한 캠핑용품 뿐만 아니라 다른사람들에게 추천하는 캠핑용품들에 대한 후기 및 꿀팁 공유 게시판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취소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리뷰 게시판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작성 버튼 클릭 시 리뷰 게시판에 업데이트된 상태로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취소 버튼 클릭 시 리뷰 게시판으로 이동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800" name="Google Shape;800;p6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6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02" name="Google Shape;802;p66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3" name="Google Shape;803;p66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은우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6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67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11" name="Google Shape;811;p67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 게시판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(구매상품에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한하지 않음)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캠핑용품 리뷰 및 추천하는 게시판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게시물(하이퍼 링크)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캠핑용품 상세페이지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이미지 및 제목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리뷰 상세페이지로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(구매한 상품에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한하지 않음)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캠핑용품 리뷰에 대한 상세 정보 / 후기들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이미지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후기텍스트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평점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돌아가기 버튼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캠핑용품 리뷰 게시판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돌아가기 버튼 클릭 시 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캠핑용품 리뷰 게시판으로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812" name="Google Shape;812;p6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3" name="Google Shape;813;p6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14" name="Google Shape;814;p67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5" name="Google Shape;815;p67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은우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6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p6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23" name="Google Shape;823;p68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캠핑용품</a:t>
                      </a:r>
                      <a:endParaRPr sz="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상품등록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판매하고자 하는 중고물품을 등록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이미지 파일등록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용품이름 등록창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판매가격 등록창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간단한 설명창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버튼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취소 버튼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물품목록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취소버튼 클릭 시 메인페이지로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등록버튼 클릭 시 상품이 등록된 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물품목록 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캠핑장 목록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목록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(이미지,이름,가격)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썸네일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가격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위치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소개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이미지 및 이름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상세페이지로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824" name="Google Shape;824;p6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5" name="Google Shape;825;p6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26" name="Google Shape;826;p68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7" name="Google Shape;827;p68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은우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6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6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35" name="Google Shape;835;p69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상세정보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이미지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이름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소개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이용 요금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이용 안내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위치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전화번호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시설정보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예약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예약 페이지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목록 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캠핑장 상세정보 출력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캠핑장 주소 지도에 표시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예약 가능한 날짜 달력에 출력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=&gt; 날짜 선택, 옵션 선택 후 예약하기 버튼 클릭하면 캠핑장 예약 페이지로 이동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캠핑장 사진, 객실 사진 클릭 시 추가      사진 팝업창 출력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목록 버튼 클릭 시 해당 캠핑장이 출력된   목록 페이지로 이동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주변 음식점 추천 사진 클릭 시 해당 음식점 정보가 들어간 팝업창 출력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스크롤 다운 시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=&gt; 부메뉴 출력 : 부메뉴 클릭 시 해당          부분으로 이동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=&gt; 우측 달력 위치 고정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좌측 최근 본 목록 출력 : 사진 클릭 시 해당 캠핑장 상세페이지로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836" name="Google Shape;836;p6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7" name="Google Shape;837;p6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38" name="Google Shape;838;p69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9" name="Google Shape;839;p69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주희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7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7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47" name="Google Shape;847;p70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예약정보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이름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객실 정보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 날짜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예약자 이름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예약자 전화번호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예약 인원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결제수단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최종 결제 금액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예약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로그인 된 정보로 예약자 이름, 전화번호 자동 출력 (수정가능)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상세페이지에서 사용자가 선택한 조건으로 해당 캠핑장 객실 정보, 예약 인원, 결제금액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 =&gt; 로그인 시 =&gt; 결제하기 버튼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 =&gt; 비로그인 시 =&gt; 결제하기 버튼 비활성화 (“로그인 후 이용가능” 출력)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 결제하기 버튼 클릭 시 결제창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결제 완료 시 마이페이지의 예약 확인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b="0" i="0"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848" name="Google Shape;848;p7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9" name="Google Shape;849;p7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50" name="Google Shape;850;p70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1" name="Google Shape;851;p70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주희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1"/>
          <p:cNvSpPr/>
          <p:nvPr/>
        </p:nvSpPr>
        <p:spPr>
          <a:xfrm>
            <a:off x="-29350" y="5135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7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7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59" name="Google Shape;859;p71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후기작성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특정 캠핑장에 대한 이용후기글 작성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 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첨부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후기게시판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캠핑장에 대한 후기글 작성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작성 시 제목, 내용, 사진 첨부, 비밀번호 설정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삭제 시 비밀번호 일치할 시 삭제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860" name="Google Shape;860;p7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1" name="Google Shape;861;p71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62" name="Google Shape;862;p71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3" name="Google Shape;863;p71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주희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1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75" y="1265550"/>
            <a:ext cx="3539801" cy="2423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18"/>
          <p:cNvSpPr txBox="1"/>
          <p:nvPr/>
        </p:nvSpPr>
        <p:spPr>
          <a:xfrm>
            <a:off x="310316" y="350727"/>
            <a:ext cx="2782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로그인</a:t>
            </a:r>
            <a:endParaRPr sz="1100"/>
          </a:p>
        </p:txBody>
      </p:sp>
      <p:cxnSp>
        <p:nvCxnSpPr>
          <p:cNvPr id="159" name="Google Shape;159;p18"/>
          <p:cNvCxnSpPr/>
          <p:nvPr/>
        </p:nvCxnSpPr>
        <p:spPr>
          <a:xfrm flipH="1" rot="10800000">
            <a:off x="2791950" y="541300"/>
            <a:ext cx="6031500" cy="171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2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7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72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71" name="Google Shape;871;p72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7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02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후기게시판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후기글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목록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작성하기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콤보박스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(등록순, 추천순, 조회순)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(커서를 놓으면 상세페이지로 이동)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후기작성 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후기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작성하기 버튼 클릭 시 후기 작성 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콤보박스에서 설정하면 그에 따른 후기글 목록이 화면에 출력됨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후기글에 마우스 커서를 놓으면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글의 상세페이지로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0250">
                <a:tc vMerge="1"/>
                <a:tc vMerge="1"/>
                <a:tc vMerge="1"/>
                <a:tc vMerge="1"/>
                <a:tc vMerge="1"/>
                <a:tc vMerge="1"/>
              </a:tr>
              <a:tr h="156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후기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후기글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상세 내용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수정하기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삭제하기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댓글쓰기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작성 칸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후기게시판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캠핑장 후기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수정하기 버튼 클릭 시 후기 작성 페이지로 이동, 이 때 화면에는 이미 작성되었던 내용이 화면에 출력됨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삭제하기 버튼 클릭 시 해당 후기글은 삭제된 상태로 후기 게시판으로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댓글 작성 칸에서 자유롭게 작성 가능하고, 댓글쓰기 버튼 클릭 시 댓글이 올라온 상태로 화면 재출력됨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872" name="Google Shape;872;p7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3" name="Google Shape;873;p72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74" name="Google Shape;874;p72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5" name="Google Shape;875;p72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주희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3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81" name="Google Shape;881;p73"/>
          <p:cNvGraphicFramePr/>
          <p:nvPr/>
        </p:nvGraphicFramePr>
        <p:xfrm>
          <a:off x="396706" y="9837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867100"/>
                <a:gridCol w="1322975"/>
                <a:gridCol w="1440075"/>
                <a:gridCol w="1242225"/>
                <a:gridCol w="2899875"/>
                <a:gridCol w="654900"/>
              </a:tblGrid>
              <a:tr h="17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4692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레시피 목록 출력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레시피 썸네일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레시피 이름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메인페이지(중고거래)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한 페이지 당 16개씩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레시피 이미지 클릭 시 해당 레시피 상세페이지로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검색 시 제목에 포함된 단어 검색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469275">
                <a:tc vMerge="1"/>
                <a:tc vMerge="1"/>
                <a:tc vMerge="1"/>
                <a:tc vMerge="1"/>
                <a:tc vMerge="1"/>
                <a:tc vMerge="1"/>
              </a:tr>
              <a:tr h="469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오늘의 레시피 추천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썸네일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이름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랜덤으로 그 날의 레시피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997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자세한 레시피 내용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레시피 썸네일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레시피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소요 시간 및 재료 비용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레시피 상세 내용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최근 본 레시피 목록 출력(?)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북마크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리스트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최근 본 레시피 이미지 클릭 시 해당 레시피로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레시피 북마크 버튼 클릭 시 마이페이지 내 저장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맛집 버튼 클릭 시 같은 카테고리의 음식으로 맛집 추천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</a:t>
                      </a:r>
                      <a:endParaRPr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969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추천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썸네일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(카테고리?)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레시피 리스트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한 페이지 당 6 ~ 8개 출력 예정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보고 있는 레시피와 같은 음식 카테고리의 맛집 추천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맛집 썸네일 클릭 시 해당 맛집의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82" name="Google Shape;882;p73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3" name="Google Shape;883;p73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4" name="Google Shape;884;p73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85" name="Google Shape;885;p73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4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91" name="Google Shape;891;p74"/>
          <p:cNvGraphicFramePr/>
          <p:nvPr/>
        </p:nvGraphicFramePr>
        <p:xfrm>
          <a:off x="396706" y="9837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867100"/>
                <a:gridCol w="1408875"/>
                <a:gridCol w="1354175"/>
                <a:gridCol w="1242225"/>
                <a:gridCol w="2899875"/>
                <a:gridCol w="654900"/>
              </a:tblGrid>
              <a:tr h="17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4692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리스트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맛집 목록 출력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썸네일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음식 카테고리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캠핑장 메인페이지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한 페이지당 16개씩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맛집 이미지 및 이름  클릭 시 맛집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검색 시 제목에 포함된 단어 검색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469275">
                <a:tc vMerge="1"/>
                <a:tc vMerge="1"/>
                <a:tc vMerge="1"/>
                <a:tc vMerge="1"/>
                <a:tc vMerge="1"/>
                <a:tc vMerge="1"/>
              </a:tr>
              <a:tr h="469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오늘의 맛집 추천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썸네일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이름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랜덤으로 그 날의 맛집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997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맛집의 자세한 정보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(이미지, 위치, 가격 등)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</a:t>
                      </a:r>
                      <a:r>
                        <a:rPr lang="ko" sz="800"/>
                        <a:t>이미지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위치 및 평균 가격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대표 메뉴, 인기 메뉴 등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최근 본 맛집 목록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북마크 버튼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리스트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최근 본 맛집 이미지 클릭 시 해당 맛집 상세페이지로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맛집 북마크 버튼 클릭 시 마이페이지 내 저장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</a:t>
                      </a:r>
                      <a:endParaRPr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969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비슷한 맛집 추천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썸네일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맛집 이름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(카테고리?)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한 페이지 당 6 ~ 8개 출력 예정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보고 있는 맛집과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같은 음식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카테고리의 맛집 추천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맛집 썸네일 클릭 시 해당 맛집의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92" name="Google Shape;892;p74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3" name="Google Shape;893;p74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4" name="Google Shape;894;p74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895" name="Google Shape;895;p74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5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75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75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3" name="Google Shape;903;p75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224300"/>
                <a:gridCol w="1199700"/>
                <a:gridCol w="1302350"/>
                <a:gridCol w="1630800"/>
                <a:gridCol w="2295475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자유게시판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게시글 목록 출력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글쓰기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자유게시판 상세페이지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자유게시판 작성페이지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게시판 목록 출력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게시글 클릭 시 상세페이지로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글쓰기 버튼 클릭 시 작성 페이지로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자유게시판 상세페이지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게시글 상세내용 출력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 수정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 삭제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자유게시판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수정 버튼 클릭 시 수정 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삭제 버튼 클릭 시 게시판 목록으로 이동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904" name="Google Shape;904;p75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5" name="Google Shape;905;p75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06" name="Google Shape;906;p75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6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p76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p76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4" name="Google Shape;914;p76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5" name="Google Shape;915;p76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16" name="Google Shape;916;p76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917" name="Google Shape;917;p76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94700"/>
                <a:gridCol w="1081275"/>
                <a:gridCol w="1354175"/>
                <a:gridCol w="1454875"/>
                <a:gridCol w="256760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자유게시판 작성페이지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게시글 작성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 등록 버튼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자유게시판 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등록 버튼 누르면 게시판 목록으로 이동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판매자 &amp; 판매자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관리자 &amp; 판매자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의 실시간 채팅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 리스트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마이페이지(?)  - 채팅 내역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 </a:t>
                      </a:r>
                      <a:r>
                        <a:rPr lang="ko" sz="800"/>
                        <a:t>채팅 내역 보기 버튼 클릭 시 채팅 페이지로 이동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(대화 기록 리스트 출력)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7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p77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p77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5" name="Google Shape;925;p77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채팅창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상담원 / 판매자에 따라 각각 다른 채팅방으로 이동하여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해당사항에 맞는 사람과 채팅한다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전송하기 버튼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나가기 버튼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채팅목록 페이지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전송하기 버튼을 클릭 시 채팅텍스트 내에 있는 내역을 채팅 목록에 전송한다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나가기 버튼 클릭 시 채팅목록 페이지로 이동한다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중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커뮤니티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공지사항 목록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후기 게시판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QnA 목록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 클릭 시 이동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공지사항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후기 게시판 목록페이지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QnA 상세페이지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&gt; 화면 좌측에있는 공지사항, 후기 게시판, QnA  클릭 시 해당 창으로 이동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26" name="Google Shape;926;p77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7" name="Google Shape;927;p77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28" name="Google Shape;928;p77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9" name="Google Shape;929;p77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유엽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8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78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78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37" name="Google Shape;937;p78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공지사항 출력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새로운 공지사항 강조처리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 권한만 공지 작성 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기존 공지글 수정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공지글 상세보기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 게시판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공지사항 신규 순서대로 나열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공지사항 상세보기 이동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새로운 공지사항 강조처리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공지글 작성 시 제목, 내용, 파일 첨부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하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중고 물품 후기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중고물품에 대한 후기글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 상세보기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 작성, 수정, 삭제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 게시판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후기글 작성 시 제목, 내용, 사진 첨부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38" name="Google Shape;938;p78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9" name="Google Shape;939;p78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40" name="Google Shape;940;p78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1" name="Google Shape;941;p78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유엽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p7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7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49" name="Google Shape;949;p7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950" name="Google Shape;950;p79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2008225"/>
                <a:gridCol w="2014250"/>
                <a:gridCol w="774525"/>
              </a:tblGrid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825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캠핑 후기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캠핑장에 대한 후기글 작성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 나열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 상세페이지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후기글 작성, 수정, 삭제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커뮤니티 게시판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후기글 작성 시 제목, 내용, 이용캠핑장,  사진 첨부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하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  <a:tr h="825450">
                <a:tc vMerge="1"/>
                <a:tc vMerge="1"/>
                <a:tc vMerge="1"/>
                <a:tc vMerge="1"/>
                <a:tc vMerge="1"/>
                <a:tc vMerge="1"/>
              </a:tr>
              <a:tr h="15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QnA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고객들이 질문 요청을 하고 관리자가 질문에 답변하는 기능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QnA 상세보기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QnA 작성, 수정, 삭제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 게시판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QnA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작성 시 제목, 내용, 사진 첨부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51" name="Google Shape;951;p79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52" name="Google Shape;952;p79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3" name="Google Shape;953;p79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유엽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8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8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1" name="Google Shape;961;p8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962" name="Google Shape;962;p80"/>
          <p:cNvGraphicFramePr/>
          <p:nvPr/>
        </p:nvGraphicFramePr>
        <p:xfrm>
          <a:off x="388906" y="974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{40CDF943-EA64-4DC4-90CC-A83CC662812E}</a:tableStyleId>
              </a:tblPr>
              <a:tblGrid>
                <a:gridCol w="1142900"/>
                <a:gridCol w="1133075"/>
                <a:gridCol w="1354175"/>
                <a:gridCol w="1911025"/>
                <a:gridCol w="2111450"/>
                <a:gridCol w="774525"/>
              </a:tblGrid>
              <a:tr h="282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요소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연결 페이지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동작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1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755B">
                        <a:alpha val="84710"/>
                      </a:srgbClr>
                    </a:solidFill>
                  </a:tcPr>
                </a:tc>
              </a:tr>
              <a:tr h="32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800"/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800"/>
                        <a:t>구매내역 확인, 찜목록 확인, 개인정보 수정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구매내역 확인창, 찜목록 확인창, 개인정보 확인창(비밀번호, 전화번호, 이메일, 배송지 등)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Header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구매내역 확인창 연결해서 구매내역 확인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" sz="800"/>
                        <a:t>찜목록 확인창 연결해서 찜목록 확인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" sz="800"/>
                        <a:t>개인정보 확인창에서 일부 개인정보(비밀번호, 전화번호, 이메일, 주소 등) 수정 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b="0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325" marB="31325" marR="62675" marL="6267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749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63" name="Google Shape;963;p80"/>
          <p:cNvSpPr txBox="1"/>
          <p:nvPr/>
        </p:nvSpPr>
        <p:spPr>
          <a:xfrm>
            <a:off x="310324" y="350725"/>
            <a:ext cx="5163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4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요구사항 분석</a:t>
            </a:r>
            <a:endParaRPr sz="1100"/>
          </a:p>
        </p:txBody>
      </p:sp>
      <p:cxnSp>
        <p:nvCxnSpPr>
          <p:cNvPr id="964" name="Google Shape;964;p80"/>
          <p:cNvCxnSpPr/>
          <p:nvPr/>
        </p:nvCxnSpPr>
        <p:spPr>
          <a:xfrm flipH="1" rot="10800000">
            <a:off x="2272900" y="541475"/>
            <a:ext cx="65508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5" name="Google Shape;965;p80"/>
          <p:cNvSpPr txBox="1"/>
          <p:nvPr/>
        </p:nvSpPr>
        <p:spPr>
          <a:xfrm>
            <a:off x="3959550" y="80975"/>
            <a:ext cx="8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유엽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1"/>
          <p:cNvSpPr/>
          <p:nvPr/>
        </p:nvSpPr>
        <p:spPr>
          <a:xfrm>
            <a:off x="0" y="255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8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2" name="Google Shape;972;p8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3" name="Google Shape;973;p81"/>
          <p:cNvCxnSpPr/>
          <p:nvPr/>
        </p:nvCxnSpPr>
        <p:spPr>
          <a:xfrm flipH="1" rot="10800000">
            <a:off x="3373950" y="541225"/>
            <a:ext cx="5449800" cy="93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4" name="Google Shape;974;p81"/>
          <p:cNvSpPr txBox="1"/>
          <p:nvPr/>
        </p:nvSpPr>
        <p:spPr>
          <a:xfrm>
            <a:off x="310325" y="350725"/>
            <a:ext cx="3606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information architecture(중고)</a:t>
            </a:r>
            <a:endParaRPr sz="1700"/>
          </a:p>
        </p:txBody>
      </p:sp>
      <p:sp>
        <p:nvSpPr>
          <p:cNvPr id="975" name="Google Shape;975;p81"/>
          <p:cNvSpPr/>
          <p:nvPr/>
        </p:nvSpPr>
        <p:spPr>
          <a:xfrm>
            <a:off x="4062475" y="647425"/>
            <a:ext cx="1095600" cy="192600"/>
          </a:xfrm>
          <a:prstGeom prst="roundRect">
            <a:avLst>
              <a:gd fmla="val 16667" name="adj"/>
            </a:avLst>
          </a:prstGeom>
          <a:solidFill>
            <a:srgbClr val="52785E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7F0D7"/>
                </a:solidFill>
              </a:rPr>
              <a:t>메인페이지</a:t>
            </a:r>
            <a:endParaRPr sz="900">
              <a:solidFill>
                <a:srgbClr val="F7F0D7"/>
              </a:solidFill>
            </a:endParaRPr>
          </a:p>
        </p:txBody>
      </p:sp>
      <p:sp>
        <p:nvSpPr>
          <p:cNvPr id="976" name="Google Shape;976;p81"/>
          <p:cNvSpPr/>
          <p:nvPr/>
        </p:nvSpPr>
        <p:spPr>
          <a:xfrm>
            <a:off x="3272400" y="944775"/>
            <a:ext cx="2599200" cy="192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Header</a:t>
            </a:r>
            <a:endParaRPr sz="900"/>
          </a:p>
        </p:txBody>
      </p:sp>
      <p:cxnSp>
        <p:nvCxnSpPr>
          <p:cNvPr id="977" name="Google Shape;977;p81"/>
          <p:cNvCxnSpPr>
            <a:stCxn id="976" idx="1"/>
            <a:endCxn id="978" idx="3"/>
          </p:cNvCxnSpPr>
          <p:nvPr/>
        </p:nvCxnSpPr>
        <p:spPr>
          <a:xfrm rot="10800000">
            <a:off x="1768800" y="848475"/>
            <a:ext cx="1503600" cy="19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1"/>
          <p:cNvCxnSpPr>
            <a:stCxn id="980" idx="1"/>
          </p:cNvCxnSpPr>
          <p:nvPr/>
        </p:nvCxnSpPr>
        <p:spPr>
          <a:xfrm flipH="1">
            <a:off x="5871725" y="848475"/>
            <a:ext cx="1580100" cy="18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0" name="Google Shape;980;p81"/>
          <p:cNvSpPr/>
          <p:nvPr/>
        </p:nvSpPr>
        <p:spPr>
          <a:xfrm>
            <a:off x="7451825" y="752175"/>
            <a:ext cx="14661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마이페이지</a:t>
            </a:r>
            <a:endParaRPr sz="900"/>
          </a:p>
        </p:txBody>
      </p:sp>
      <p:cxnSp>
        <p:nvCxnSpPr>
          <p:cNvPr id="981" name="Google Shape;981;p81"/>
          <p:cNvCxnSpPr/>
          <p:nvPr/>
        </p:nvCxnSpPr>
        <p:spPr>
          <a:xfrm>
            <a:off x="4572000" y="840025"/>
            <a:ext cx="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81"/>
          <p:cNvCxnSpPr/>
          <p:nvPr/>
        </p:nvCxnSpPr>
        <p:spPr>
          <a:xfrm>
            <a:off x="4572000" y="1137375"/>
            <a:ext cx="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81"/>
          <p:cNvSpPr/>
          <p:nvPr/>
        </p:nvSpPr>
        <p:spPr>
          <a:xfrm>
            <a:off x="2729400" y="1242125"/>
            <a:ext cx="36852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1차 플</a:t>
            </a:r>
            <a:r>
              <a:rPr lang="ko" sz="900"/>
              <a:t>젝</a:t>
            </a:r>
            <a:r>
              <a:rPr lang="ko" sz="900"/>
              <a:t> 화이팅\(●'◡'●)/</a:t>
            </a:r>
            <a:endParaRPr sz="900"/>
          </a:p>
        </p:txBody>
      </p:sp>
      <p:sp>
        <p:nvSpPr>
          <p:cNvPr id="984" name="Google Shape;984;p81"/>
          <p:cNvSpPr/>
          <p:nvPr/>
        </p:nvSpPr>
        <p:spPr>
          <a:xfrm>
            <a:off x="2064075" y="1574325"/>
            <a:ext cx="14661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        ⭐중고거래 </a:t>
            </a:r>
            <a:endParaRPr sz="900"/>
          </a:p>
        </p:txBody>
      </p:sp>
      <p:sp>
        <p:nvSpPr>
          <p:cNvPr id="985" name="Google Shape;985;p81"/>
          <p:cNvSpPr/>
          <p:nvPr/>
        </p:nvSpPr>
        <p:spPr>
          <a:xfrm>
            <a:off x="3877225" y="1574325"/>
            <a:ext cx="14661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캠핑장</a:t>
            </a:r>
            <a:endParaRPr sz="900"/>
          </a:p>
        </p:txBody>
      </p:sp>
      <p:sp>
        <p:nvSpPr>
          <p:cNvPr id="986" name="Google Shape;986;p81"/>
          <p:cNvSpPr/>
          <p:nvPr/>
        </p:nvSpPr>
        <p:spPr>
          <a:xfrm>
            <a:off x="5816550" y="1574325"/>
            <a:ext cx="14661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커뮤니티</a:t>
            </a:r>
            <a:endParaRPr sz="900"/>
          </a:p>
        </p:txBody>
      </p:sp>
      <p:cxnSp>
        <p:nvCxnSpPr>
          <p:cNvPr id="987" name="Google Shape;987;p81"/>
          <p:cNvCxnSpPr/>
          <p:nvPr/>
        </p:nvCxnSpPr>
        <p:spPr>
          <a:xfrm flipH="1">
            <a:off x="2843550" y="1434725"/>
            <a:ext cx="1500" cy="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81"/>
          <p:cNvCxnSpPr/>
          <p:nvPr/>
        </p:nvCxnSpPr>
        <p:spPr>
          <a:xfrm flipH="1">
            <a:off x="4571250" y="1434725"/>
            <a:ext cx="1500" cy="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81"/>
          <p:cNvCxnSpPr/>
          <p:nvPr/>
        </p:nvCxnSpPr>
        <p:spPr>
          <a:xfrm flipH="1">
            <a:off x="6298950" y="1434725"/>
            <a:ext cx="1500" cy="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0" name="Google Shape;990;p81"/>
          <p:cNvSpPr/>
          <p:nvPr/>
        </p:nvSpPr>
        <p:spPr>
          <a:xfrm>
            <a:off x="6110400" y="184662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중고 물품 후기</a:t>
            </a:r>
            <a:endParaRPr sz="700"/>
          </a:p>
        </p:txBody>
      </p:sp>
      <p:sp>
        <p:nvSpPr>
          <p:cNvPr id="991" name="Google Shape;991;p81"/>
          <p:cNvSpPr/>
          <p:nvPr/>
        </p:nvSpPr>
        <p:spPr>
          <a:xfrm>
            <a:off x="2357925" y="184862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상품 등록</a:t>
            </a:r>
            <a:endParaRPr sz="700"/>
          </a:p>
        </p:txBody>
      </p:sp>
      <p:sp>
        <p:nvSpPr>
          <p:cNvPr id="992" name="Google Shape;992;p81"/>
          <p:cNvSpPr/>
          <p:nvPr/>
        </p:nvSpPr>
        <p:spPr>
          <a:xfrm>
            <a:off x="2357925" y="212292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상품 목록</a:t>
            </a:r>
            <a:endParaRPr sz="700"/>
          </a:p>
        </p:txBody>
      </p:sp>
      <p:sp>
        <p:nvSpPr>
          <p:cNvPr id="993" name="Google Shape;993;p81"/>
          <p:cNvSpPr/>
          <p:nvPr/>
        </p:nvSpPr>
        <p:spPr>
          <a:xfrm>
            <a:off x="4171075" y="1851488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캠핑장 목록</a:t>
            </a:r>
            <a:endParaRPr sz="700"/>
          </a:p>
        </p:txBody>
      </p:sp>
      <p:sp>
        <p:nvSpPr>
          <p:cNvPr id="994" name="Google Shape;994;p81"/>
          <p:cNvSpPr/>
          <p:nvPr/>
        </p:nvSpPr>
        <p:spPr>
          <a:xfrm>
            <a:off x="6110400" y="2117713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캠핑장 후기</a:t>
            </a:r>
            <a:endParaRPr sz="700"/>
          </a:p>
        </p:txBody>
      </p:sp>
      <p:sp>
        <p:nvSpPr>
          <p:cNvPr id="995" name="Google Shape;995;p81"/>
          <p:cNvSpPr/>
          <p:nvPr/>
        </p:nvSpPr>
        <p:spPr>
          <a:xfrm>
            <a:off x="4132800" y="2120200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근처 맛집 목록</a:t>
            </a:r>
            <a:endParaRPr sz="700"/>
          </a:p>
        </p:txBody>
      </p:sp>
      <p:cxnSp>
        <p:nvCxnSpPr>
          <p:cNvPr id="996" name="Google Shape;996;p81"/>
          <p:cNvCxnSpPr>
            <a:endCxn id="991" idx="0"/>
          </p:cNvCxnSpPr>
          <p:nvPr/>
        </p:nvCxnSpPr>
        <p:spPr>
          <a:xfrm>
            <a:off x="2797125" y="1767025"/>
            <a:ext cx="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81"/>
          <p:cNvCxnSpPr>
            <a:stCxn id="991" idx="2"/>
          </p:cNvCxnSpPr>
          <p:nvPr/>
        </p:nvCxnSpPr>
        <p:spPr>
          <a:xfrm>
            <a:off x="2797125" y="204122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81"/>
          <p:cNvCxnSpPr/>
          <p:nvPr/>
        </p:nvCxnSpPr>
        <p:spPr>
          <a:xfrm>
            <a:off x="4572000" y="1769163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81"/>
          <p:cNvCxnSpPr/>
          <p:nvPr/>
        </p:nvCxnSpPr>
        <p:spPr>
          <a:xfrm>
            <a:off x="4572000" y="203897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81"/>
          <p:cNvCxnSpPr/>
          <p:nvPr/>
        </p:nvCxnSpPr>
        <p:spPr>
          <a:xfrm>
            <a:off x="4572000" y="231632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81"/>
          <p:cNvCxnSpPr/>
          <p:nvPr/>
        </p:nvCxnSpPr>
        <p:spPr>
          <a:xfrm>
            <a:off x="6549600" y="176777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81"/>
          <p:cNvCxnSpPr/>
          <p:nvPr/>
        </p:nvCxnSpPr>
        <p:spPr>
          <a:xfrm>
            <a:off x="6549600" y="2041450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81"/>
          <p:cNvSpPr/>
          <p:nvPr/>
        </p:nvSpPr>
        <p:spPr>
          <a:xfrm>
            <a:off x="7745675" y="103057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찜 목록</a:t>
            </a:r>
            <a:endParaRPr sz="700"/>
          </a:p>
        </p:txBody>
      </p:sp>
      <p:sp>
        <p:nvSpPr>
          <p:cNvPr id="1004" name="Google Shape;1004;p81"/>
          <p:cNvSpPr/>
          <p:nvPr/>
        </p:nvSpPr>
        <p:spPr>
          <a:xfrm>
            <a:off x="7745675" y="130897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구매/예약 내역</a:t>
            </a:r>
            <a:endParaRPr sz="700"/>
          </a:p>
        </p:txBody>
      </p:sp>
      <p:cxnSp>
        <p:nvCxnSpPr>
          <p:cNvPr id="1005" name="Google Shape;1005;p81"/>
          <p:cNvCxnSpPr/>
          <p:nvPr/>
        </p:nvCxnSpPr>
        <p:spPr>
          <a:xfrm>
            <a:off x="8184875" y="947613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6" name="Google Shape;1006;p81"/>
          <p:cNvSpPr/>
          <p:nvPr/>
        </p:nvSpPr>
        <p:spPr>
          <a:xfrm>
            <a:off x="7755875" y="158737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내 정보</a:t>
            </a:r>
            <a:endParaRPr sz="700"/>
          </a:p>
        </p:txBody>
      </p:sp>
      <p:cxnSp>
        <p:nvCxnSpPr>
          <p:cNvPr id="1007" name="Google Shape;1007;p81"/>
          <p:cNvCxnSpPr/>
          <p:nvPr/>
        </p:nvCxnSpPr>
        <p:spPr>
          <a:xfrm>
            <a:off x="8195075" y="150157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81"/>
          <p:cNvCxnSpPr/>
          <p:nvPr/>
        </p:nvCxnSpPr>
        <p:spPr>
          <a:xfrm>
            <a:off x="8184875" y="122602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81"/>
          <p:cNvSpPr/>
          <p:nvPr/>
        </p:nvSpPr>
        <p:spPr>
          <a:xfrm>
            <a:off x="4132800" y="2390000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캠핑장 예약</a:t>
            </a:r>
            <a:endParaRPr sz="700"/>
          </a:p>
        </p:txBody>
      </p:sp>
      <p:cxnSp>
        <p:nvCxnSpPr>
          <p:cNvPr id="1010" name="Google Shape;1010;p81"/>
          <p:cNvCxnSpPr/>
          <p:nvPr/>
        </p:nvCxnSpPr>
        <p:spPr>
          <a:xfrm>
            <a:off x="4572000" y="258372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81"/>
          <p:cNvSpPr/>
          <p:nvPr/>
        </p:nvSpPr>
        <p:spPr>
          <a:xfrm>
            <a:off x="4132800" y="268067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캠핑장 결제</a:t>
            </a:r>
            <a:endParaRPr sz="700"/>
          </a:p>
        </p:txBody>
      </p:sp>
      <p:sp>
        <p:nvSpPr>
          <p:cNvPr id="1012" name="Google Shape;1012;p81"/>
          <p:cNvSpPr/>
          <p:nvPr/>
        </p:nvSpPr>
        <p:spPr>
          <a:xfrm>
            <a:off x="3965575" y="3078038"/>
            <a:ext cx="1212840" cy="371952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음식 카테고리에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맞는 맛집 추천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(e.g. 비슷한 상품 추천)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1013" name="Google Shape;1013;p81">
            <a:hlinkClick action="ppaction://hlinksldjump" r:id="rId3"/>
          </p:cNvPr>
          <p:cNvSpPr/>
          <p:nvPr/>
        </p:nvSpPr>
        <p:spPr>
          <a:xfrm>
            <a:off x="322725" y="764975"/>
            <a:ext cx="1446000" cy="182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레시피</a:t>
            </a:r>
            <a:endParaRPr sz="900"/>
          </a:p>
        </p:txBody>
      </p:sp>
      <p:sp>
        <p:nvSpPr>
          <p:cNvPr id="1014" name="Google Shape;1014;p81"/>
          <p:cNvSpPr/>
          <p:nvPr/>
        </p:nvSpPr>
        <p:spPr>
          <a:xfrm>
            <a:off x="606525" y="1346113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레시피 상세보기</a:t>
            </a:r>
            <a:endParaRPr sz="700"/>
          </a:p>
        </p:txBody>
      </p:sp>
      <p:sp>
        <p:nvSpPr>
          <p:cNvPr id="1015" name="Google Shape;1015;p81"/>
          <p:cNvSpPr/>
          <p:nvPr/>
        </p:nvSpPr>
        <p:spPr>
          <a:xfrm>
            <a:off x="606525" y="1050300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레시피 목록</a:t>
            </a:r>
            <a:endParaRPr sz="700"/>
          </a:p>
        </p:txBody>
      </p:sp>
      <p:sp>
        <p:nvSpPr>
          <p:cNvPr id="1016" name="Google Shape;1016;p81"/>
          <p:cNvSpPr/>
          <p:nvPr/>
        </p:nvSpPr>
        <p:spPr>
          <a:xfrm>
            <a:off x="439300" y="1667025"/>
            <a:ext cx="1212840" cy="377082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dk1"/>
                </a:solidFill>
              </a:rPr>
              <a:t>랜덤으로 추천 및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dk1"/>
                </a:solidFill>
              </a:rPr>
              <a:t>전체 레시피 리스트 출력</a:t>
            </a:r>
            <a:endParaRPr b="1" sz="600">
              <a:solidFill>
                <a:schemeClr val="dk1"/>
              </a:solidFill>
            </a:endParaRPr>
          </a:p>
        </p:txBody>
      </p:sp>
      <p:cxnSp>
        <p:nvCxnSpPr>
          <p:cNvPr id="1017" name="Google Shape;1017;p81"/>
          <p:cNvCxnSpPr>
            <a:endCxn id="1015" idx="0"/>
          </p:cNvCxnSpPr>
          <p:nvPr/>
        </p:nvCxnSpPr>
        <p:spPr>
          <a:xfrm>
            <a:off x="1045425" y="945900"/>
            <a:ext cx="300" cy="1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81"/>
          <p:cNvSpPr/>
          <p:nvPr/>
        </p:nvSpPr>
        <p:spPr>
          <a:xfrm>
            <a:off x="419050" y="2117725"/>
            <a:ext cx="1233090" cy="4163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음식 카테고리에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맞는 맛집 추천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(e.g. 비슷한 상품 추천)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1019" name="Google Shape;1019;p81"/>
          <p:cNvSpPr/>
          <p:nvPr/>
        </p:nvSpPr>
        <p:spPr>
          <a:xfrm>
            <a:off x="2191875" y="2956774"/>
            <a:ext cx="1212840" cy="4163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상품 찜 버튼 클릭 시, 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마이페이지 내 저장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1020" name="Google Shape;1020;p81"/>
          <p:cNvSpPr/>
          <p:nvPr/>
        </p:nvSpPr>
        <p:spPr>
          <a:xfrm>
            <a:off x="7588650" y="1943600"/>
            <a:ext cx="1212840" cy="4163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캠핑 중고 물품이나 캠핑장을 구매/예약한 내역을 리스트로 출력</a:t>
            </a:r>
            <a:endParaRPr b="1" sz="600">
              <a:solidFill>
                <a:schemeClr val="dk1"/>
              </a:solidFill>
            </a:endParaRPr>
          </a:p>
        </p:txBody>
      </p:sp>
      <p:cxnSp>
        <p:nvCxnSpPr>
          <p:cNvPr id="1021" name="Google Shape;1021;p81"/>
          <p:cNvCxnSpPr>
            <a:stCxn id="1019" idx="2"/>
            <a:endCxn id="1022" idx="2"/>
          </p:cNvCxnSpPr>
          <p:nvPr/>
        </p:nvCxnSpPr>
        <p:spPr>
          <a:xfrm rot="-5400000">
            <a:off x="5224395" y="412768"/>
            <a:ext cx="534300" cy="5386500"/>
          </a:xfrm>
          <a:prstGeom prst="bentConnector3">
            <a:avLst>
              <a:gd fmla="val -2114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81"/>
          <p:cNvSpPr/>
          <p:nvPr/>
        </p:nvSpPr>
        <p:spPr>
          <a:xfrm>
            <a:off x="3965575" y="3504275"/>
            <a:ext cx="1212840" cy="4163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캠핑장 예약 및 결제 시 날짜, 인원수, 요금 등을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고려하여 구현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1022" name="Google Shape;1022;p81"/>
          <p:cNvSpPr/>
          <p:nvPr/>
        </p:nvSpPr>
        <p:spPr>
          <a:xfrm>
            <a:off x="7578450" y="2422575"/>
            <a:ext cx="1212840" cy="4163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찜한 상품 리스트 구현</a:t>
            </a:r>
            <a:endParaRPr b="1" sz="600">
              <a:solidFill>
                <a:schemeClr val="dk1"/>
              </a:solidFill>
            </a:endParaRPr>
          </a:p>
        </p:txBody>
      </p:sp>
      <p:cxnSp>
        <p:nvCxnSpPr>
          <p:cNvPr id="1024" name="Google Shape;1024;p81"/>
          <p:cNvCxnSpPr/>
          <p:nvPr/>
        </p:nvCxnSpPr>
        <p:spPr>
          <a:xfrm>
            <a:off x="1045575" y="1242125"/>
            <a:ext cx="300" cy="1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81"/>
          <p:cNvSpPr/>
          <p:nvPr/>
        </p:nvSpPr>
        <p:spPr>
          <a:xfrm>
            <a:off x="2190700" y="2455125"/>
            <a:ext cx="1212840" cy="458892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dk1"/>
                </a:solidFill>
              </a:rPr>
              <a:t>상품 등록 시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dk1"/>
                </a:solidFill>
              </a:rPr>
              <a:t>판매하기 / 나눔하기 중에 선택하여 이에 따라 가격 설정</a:t>
            </a:r>
            <a:endParaRPr b="1" sz="600">
              <a:solidFill>
                <a:schemeClr val="dk1"/>
              </a:solidFill>
            </a:endParaRPr>
          </a:p>
        </p:txBody>
      </p:sp>
      <p:grpSp>
        <p:nvGrpSpPr>
          <p:cNvPr id="1026" name="Google Shape;1026;p81"/>
          <p:cNvGrpSpPr/>
          <p:nvPr/>
        </p:nvGrpSpPr>
        <p:grpSpPr>
          <a:xfrm>
            <a:off x="1486540" y="1442422"/>
            <a:ext cx="406500" cy="883500"/>
            <a:chOff x="1486540" y="1442422"/>
            <a:chExt cx="406500" cy="883500"/>
          </a:xfrm>
        </p:grpSpPr>
        <p:cxnSp>
          <p:nvCxnSpPr>
            <p:cNvPr id="1027" name="Google Shape;1027;p81"/>
            <p:cNvCxnSpPr>
              <a:endCxn id="1018" idx="3"/>
            </p:cNvCxnSpPr>
            <p:nvPr/>
          </p:nvCxnSpPr>
          <p:spPr>
            <a:xfrm flipH="1" rot="-5400000">
              <a:off x="1127590" y="1801372"/>
              <a:ext cx="883500" cy="165600"/>
            </a:xfrm>
            <a:prstGeom prst="bentConnector4">
              <a:avLst>
                <a:gd fmla="val 142" name="adj1"/>
                <a:gd fmla="val 243795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81"/>
            <p:cNvCxnSpPr>
              <a:endCxn id="1018" idx="3"/>
            </p:cNvCxnSpPr>
            <p:nvPr/>
          </p:nvCxnSpPr>
          <p:spPr>
            <a:xfrm flipH="1">
              <a:off x="1652140" y="2325322"/>
              <a:ext cx="2409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29" name="Google Shape;1029;p81"/>
          <p:cNvGrpSpPr/>
          <p:nvPr/>
        </p:nvGrpSpPr>
        <p:grpSpPr>
          <a:xfrm>
            <a:off x="216100" y="1146600"/>
            <a:ext cx="390425" cy="708966"/>
            <a:chOff x="216100" y="1146600"/>
            <a:chExt cx="390425" cy="708966"/>
          </a:xfrm>
        </p:grpSpPr>
        <p:cxnSp>
          <p:nvCxnSpPr>
            <p:cNvPr id="1030" name="Google Shape;1030;p81"/>
            <p:cNvCxnSpPr>
              <a:stCxn id="1015" idx="1"/>
              <a:endCxn id="1016" idx="1"/>
            </p:cNvCxnSpPr>
            <p:nvPr/>
          </p:nvCxnSpPr>
          <p:spPr>
            <a:xfrm flipH="1">
              <a:off x="439425" y="1146600"/>
              <a:ext cx="167100" cy="708900"/>
            </a:xfrm>
            <a:prstGeom prst="bentConnector3">
              <a:avLst>
                <a:gd fmla="val 2425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81"/>
            <p:cNvCxnSpPr>
              <a:endCxn id="1016" idx="1"/>
            </p:cNvCxnSpPr>
            <p:nvPr/>
          </p:nvCxnSpPr>
          <p:spPr>
            <a:xfrm>
              <a:off x="216100" y="1849866"/>
              <a:ext cx="2232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32" name="Google Shape;1032;p81"/>
          <p:cNvGrpSpPr/>
          <p:nvPr/>
        </p:nvGrpSpPr>
        <p:grpSpPr>
          <a:xfrm>
            <a:off x="5011200" y="2216500"/>
            <a:ext cx="417715" cy="1047600"/>
            <a:chOff x="5011200" y="2216500"/>
            <a:chExt cx="417715" cy="1047600"/>
          </a:xfrm>
        </p:grpSpPr>
        <p:cxnSp>
          <p:nvCxnSpPr>
            <p:cNvPr id="1033" name="Google Shape;1033;p81"/>
            <p:cNvCxnSpPr>
              <a:stCxn id="995" idx="3"/>
              <a:endCxn id="1012" idx="3"/>
            </p:cNvCxnSpPr>
            <p:nvPr/>
          </p:nvCxnSpPr>
          <p:spPr>
            <a:xfrm>
              <a:off x="5011200" y="2216500"/>
              <a:ext cx="167100" cy="1047600"/>
            </a:xfrm>
            <a:prstGeom prst="bentConnector3">
              <a:avLst>
                <a:gd fmla="val 24257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81"/>
            <p:cNvCxnSpPr>
              <a:endCxn id="1012" idx="3"/>
            </p:cNvCxnSpPr>
            <p:nvPr/>
          </p:nvCxnSpPr>
          <p:spPr>
            <a:xfrm flipH="1">
              <a:off x="5178415" y="3258914"/>
              <a:ext cx="250500" cy="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035" name="Google Shape;1035;p81"/>
          <p:cNvCxnSpPr>
            <a:stCxn id="991" idx="1"/>
            <a:endCxn id="1025" idx="1"/>
          </p:cNvCxnSpPr>
          <p:nvPr/>
        </p:nvCxnSpPr>
        <p:spPr>
          <a:xfrm flipH="1">
            <a:off x="2190825" y="1944925"/>
            <a:ext cx="167100" cy="739500"/>
          </a:xfrm>
          <a:prstGeom prst="bentConnector3">
            <a:avLst>
              <a:gd fmla="val 2145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81"/>
          <p:cNvSpPr/>
          <p:nvPr/>
        </p:nvSpPr>
        <p:spPr>
          <a:xfrm>
            <a:off x="6110400" y="2391125"/>
            <a:ext cx="878400" cy="1926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실시간 채팅</a:t>
            </a:r>
            <a:endParaRPr sz="700"/>
          </a:p>
        </p:txBody>
      </p:sp>
      <p:cxnSp>
        <p:nvCxnSpPr>
          <p:cNvPr id="1037" name="Google Shape;1037;p81"/>
          <p:cNvCxnSpPr/>
          <p:nvPr/>
        </p:nvCxnSpPr>
        <p:spPr>
          <a:xfrm>
            <a:off x="6549600" y="2315125"/>
            <a:ext cx="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81"/>
          <p:cNvCxnSpPr>
            <a:stCxn id="1004" idx="1"/>
            <a:endCxn id="1020" idx="1"/>
          </p:cNvCxnSpPr>
          <p:nvPr/>
        </p:nvCxnSpPr>
        <p:spPr>
          <a:xfrm flipH="1">
            <a:off x="7588775" y="1405275"/>
            <a:ext cx="156900" cy="746400"/>
          </a:xfrm>
          <a:prstGeom prst="bentConnector3">
            <a:avLst>
              <a:gd fmla="val 2204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81"/>
          <p:cNvSpPr/>
          <p:nvPr/>
        </p:nvSpPr>
        <p:spPr>
          <a:xfrm>
            <a:off x="5943175" y="2664513"/>
            <a:ext cx="1212840" cy="371952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후기 상세페이지 내 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댓글 작성 기능 구현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1040" name="Google Shape;1040;p81"/>
          <p:cNvSpPr/>
          <p:nvPr/>
        </p:nvSpPr>
        <p:spPr>
          <a:xfrm>
            <a:off x="5943175" y="3118513"/>
            <a:ext cx="1212840" cy="371952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판매자&amp;관리자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판매자&amp;판매자</a:t>
            </a:r>
            <a:endParaRPr b="1"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600">
                <a:solidFill>
                  <a:schemeClr val="dk1"/>
                </a:solidFill>
              </a:rPr>
              <a:t>채팅 기능 구현 예정</a:t>
            </a:r>
            <a:endParaRPr b="1" sz="600">
              <a:solidFill>
                <a:schemeClr val="dk1"/>
              </a:solidFill>
            </a:endParaRPr>
          </a:p>
        </p:txBody>
      </p:sp>
      <p:cxnSp>
        <p:nvCxnSpPr>
          <p:cNvPr id="1041" name="Google Shape;1041;p81"/>
          <p:cNvCxnSpPr>
            <a:stCxn id="1003" idx="3"/>
            <a:endCxn id="1022" idx="3"/>
          </p:cNvCxnSpPr>
          <p:nvPr/>
        </p:nvCxnSpPr>
        <p:spPr>
          <a:xfrm>
            <a:off x="8624075" y="1126875"/>
            <a:ext cx="167100" cy="1503900"/>
          </a:xfrm>
          <a:prstGeom prst="bentConnector3">
            <a:avLst>
              <a:gd fmla="val 2425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81"/>
          <p:cNvCxnSpPr>
            <a:stCxn id="994" idx="1"/>
            <a:endCxn id="1039" idx="1"/>
          </p:cNvCxnSpPr>
          <p:nvPr/>
        </p:nvCxnSpPr>
        <p:spPr>
          <a:xfrm flipH="1">
            <a:off x="5943300" y="2214013"/>
            <a:ext cx="167100" cy="636600"/>
          </a:xfrm>
          <a:prstGeom prst="bentConnector3">
            <a:avLst>
              <a:gd fmla="val 2425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3" name="Google Shape;1043;p81"/>
          <p:cNvCxnSpPr>
            <a:stCxn id="1036" idx="3"/>
            <a:endCxn id="1040" idx="3"/>
          </p:cNvCxnSpPr>
          <p:nvPr/>
        </p:nvCxnSpPr>
        <p:spPr>
          <a:xfrm>
            <a:off x="6988800" y="2487425"/>
            <a:ext cx="167100" cy="817200"/>
          </a:xfrm>
          <a:prstGeom prst="bentConnector3">
            <a:avLst>
              <a:gd fmla="val 2425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4" name="Google Shape;1044;p81"/>
          <p:cNvGrpSpPr/>
          <p:nvPr/>
        </p:nvGrpSpPr>
        <p:grpSpPr>
          <a:xfrm>
            <a:off x="3734575" y="2486300"/>
            <a:ext cx="398225" cy="1230972"/>
            <a:chOff x="3734575" y="2486300"/>
            <a:chExt cx="398225" cy="1230972"/>
          </a:xfrm>
        </p:grpSpPr>
        <p:grpSp>
          <p:nvGrpSpPr>
            <p:cNvPr id="1045" name="Google Shape;1045;p81"/>
            <p:cNvGrpSpPr/>
            <p:nvPr/>
          </p:nvGrpSpPr>
          <p:grpSpPr>
            <a:xfrm>
              <a:off x="3734575" y="2486300"/>
              <a:ext cx="398225" cy="1230972"/>
              <a:chOff x="3734575" y="2486300"/>
              <a:chExt cx="398225" cy="1230972"/>
            </a:xfrm>
          </p:grpSpPr>
          <p:cxnSp>
            <p:nvCxnSpPr>
              <p:cNvPr id="1046" name="Google Shape;1046;p81"/>
              <p:cNvCxnSpPr>
                <a:stCxn id="1009" idx="1"/>
                <a:endCxn id="1023" idx="1"/>
              </p:cNvCxnSpPr>
              <p:nvPr/>
            </p:nvCxnSpPr>
            <p:spPr>
              <a:xfrm flipH="1">
                <a:off x="3965700" y="2486300"/>
                <a:ext cx="167100" cy="1226100"/>
              </a:xfrm>
              <a:prstGeom prst="bentConnector3">
                <a:avLst>
                  <a:gd fmla="val 242579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7" name="Google Shape;1047;p81"/>
              <p:cNvCxnSpPr>
                <a:endCxn id="1023" idx="1"/>
              </p:cNvCxnSpPr>
              <p:nvPr/>
            </p:nvCxnSpPr>
            <p:spPr>
              <a:xfrm flipH="1" rot="10800000">
                <a:off x="3734575" y="3712472"/>
                <a:ext cx="231000" cy="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048" name="Google Shape;1048;p81"/>
            <p:cNvCxnSpPr>
              <a:stCxn id="1011" idx="1"/>
              <a:endCxn id="1023" idx="1"/>
            </p:cNvCxnSpPr>
            <p:nvPr/>
          </p:nvCxnSpPr>
          <p:spPr>
            <a:xfrm flipH="1">
              <a:off x="3965700" y="2776975"/>
              <a:ext cx="167100" cy="935400"/>
            </a:xfrm>
            <a:prstGeom prst="bentConnector3">
              <a:avLst>
                <a:gd fmla="val 2425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049" name="Google Shape;1049;p81"/>
          <p:cNvCxnSpPr/>
          <p:nvPr/>
        </p:nvCxnSpPr>
        <p:spPr>
          <a:xfrm flipH="1">
            <a:off x="5705225" y="1945550"/>
            <a:ext cx="405600" cy="264300"/>
          </a:xfrm>
          <a:prstGeom prst="bentConnector3">
            <a:avLst>
              <a:gd fmla="val 10035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p19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00" y="908700"/>
            <a:ext cx="3526300" cy="3416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19"/>
          <p:cNvSpPr txBox="1"/>
          <p:nvPr/>
        </p:nvSpPr>
        <p:spPr>
          <a:xfrm>
            <a:off x="310316" y="350727"/>
            <a:ext cx="2782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회원가입</a:t>
            </a:r>
            <a:endParaRPr sz="1100"/>
          </a:p>
        </p:txBody>
      </p:sp>
      <p:cxnSp>
        <p:nvCxnSpPr>
          <p:cNvPr id="170" name="Google Shape;170;p19"/>
          <p:cNvCxnSpPr/>
          <p:nvPr/>
        </p:nvCxnSpPr>
        <p:spPr>
          <a:xfrm flipH="1" rot="10800000">
            <a:off x="2890925" y="541475"/>
            <a:ext cx="5932800" cy="15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2"/>
          <p:cNvSpPr/>
          <p:nvPr/>
        </p:nvSpPr>
        <p:spPr>
          <a:xfrm>
            <a:off x="0" y="255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p82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6" name="Google Shape;1056;p82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7" name="Google Shape;1057;p82"/>
          <p:cNvCxnSpPr/>
          <p:nvPr/>
        </p:nvCxnSpPr>
        <p:spPr>
          <a:xfrm flipH="1" rot="10800000">
            <a:off x="3611725" y="541300"/>
            <a:ext cx="5211900" cy="69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8" name="Google Shape;1058;p82"/>
          <p:cNvSpPr/>
          <p:nvPr/>
        </p:nvSpPr>
        <p:spPr>
          <a:xfrm>
            <a:off x="1518875" y="721313"/>
            <a:ext cx="1095600" cy="192600"/>
          </a:xfrm>
          <a:prstGeom prst="roundRect">
            <a:avLst>
              <a:gd fmla="val 16667" name="adj"/>
            </a:avLst>
          </a:prstGeom>
          <a:solidFill>
            <a:srgbClr val="52785E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7F0D7"/>
                </a:solidFill>
              </a:rPr>
              <a:t>메인페이지</a:t>
            </a:r>
            <a:endParaRPr sz="900">
              <a:solidFill>
                <a:srgbClr val="F7F0D7"/>
              </a:solidFill>
            </a:endParaRPr>
          </a:p>
        </p:txBody>
      </p:sp>
      <p:sp>
        <p:nvSpPr>
          <p:cNvPr id="1059" name="Google Shape;1059;p82"/>
          <p:cNvSpPr/>
          <p:nvPr/>
        </p:nvSpPr>
        <p:spPr>
          <a:xfrm>
            <a:off x="767075" y="1033388"/>
            <a:ext cx="2599200" cy="192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Footer</a:t>
            </a:r>
            <a:endParaRPr sz="900"/>
          </a:p>
        </p:txBody>
      </p:sp>
      <p:cxnSp>
        <p:nvCxnSpPr>
          <p:cNvPr id="1060" name="Google Shape;1060;p82"/>
          <p:cNvCxnSpPr>
            <a:stCxn id="1058" idx="2"/>
            <a:endCxn id="1059" idx="0"/>
          </p:cNvCxnSpPr>
          <p:nvPr/>
        </p:nvCxnSpPr>
        <p:spPr>
          <a:xfrm>
            <a:off x="2066675" y="913913"/>
            <a:ext cx="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82"/>
          <p:cNvCxnSpPr>
            <a:stCxn id="1062" idx="2"/>
            <a:endCxn id="1063" idx="0"/>
          </p:cNvCxnSpPr>
          <p:nvPr/>
        </p:nvCxnSpPr>
        <p:spPr>
          <a:xfrm>
            <a:off x="2066675" y="1684875"/>
            <a:ext cx="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82"/>
          <p:cNvSpPr/>
          <p:nvPr/>
        </p:nvSpPr>
        <p:spPr>
          <a:xfrm>
            <a:off x="1440875" y="1492275"/>
            <a:ext cx="12516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</a:t>
            </a:r>
            <a:endParaRPr b="1" sz="900"/>
          </a:p>
        </p:txBody>
      </p:sp>
      <p:cxnSp>
        <p:nvCxnSpPr>
          <p:cNvPr id="1064" name="Google Shape;1064;p82"/>
          <p:cNvCxnSpPr>
            <a:stCxn id="1059" idx="3"/>
            <a:endCxn id="1065" idx="1"/>
          </p:cNvCxnSpPr>
          <p:nvPr/>
        </p:nvCxnSpPr>
        <p:spPr>
          <a:xfrm>
            <a:off x="3366275" y="1129688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6" name="Google Shape;1066;p82"/>
          <p:cNvSpPr txBox="1"/>
          <p:nvPr/>
        </p:nvSpPr>
        <p:spPr>
          <a:xfrm>
            <a:off x="310325" y="350725"/>
            <a:ext cx="3606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</a:rPr>
              <a:t>information architecture(레시피)</a:t>
            </a:r>
            <a:endParaRPr sz="1700"/>
          </a:p>
        </p:txBody>
      </p:sp>
      <p:sp>
        <p:nvSpPr>
          <p:cNvPr id="1067" name="Google Shape;1067;p82"/>
          <p:cNvSpPr/>
          <p:nvPr/>
        </p:nvSpPr>
        <p:spPr>
          <a:xfrm>
            <a:off x="38275" y="1492251"/>
            <a:ext cx="12048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회원가입</a:t>
            </a:r>
            <a:endParaRPr sz="900"/>
          </a:p>
        </p:txBody>
      </p:sp>
      <p:sp>
        <p:nvSpPr>
          <p:cNvPr id="1068" name="Google Shape;1068;p82"/>
          <p:cNvSpPr/>
          <p:nvPr/>
        </p:nvSpPr>
        <p:spPr>
          <a:xfrm>
            <a:off x="6339438" y="1492349"/>
            <a:ext cx="951000" cy="1920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공지사항</a:t>
            </a:r>
            <a:endParaRPr sz="700"/>
          </a:p>
        </p:txBody>
      </p:sp>
      <p:sp>
        <p:nvSpPr>
          <p:cNvPr id="1069" name="Google Shape;1069;p82"/>
          <p:cNvSpPr/>
          <p:nvPr/>
        </p:nvSpPr>
        <p:spPr>
          <a:xfrm>
            <a:off x="7809383" y="1492349"/>
            <a:ext cx="951000" cy="192000"/>
          </a:xfrm>
          <a:prstGeom prst="roundRect">
            <a:avLst>
              <a:gd fmla="val 16667" name="adj"/>
            </a:avLst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QnA</a:t>
            </a:r>
            <a:endParaRPr sz="700"/>
          </a:p>
        </p:txBody>
      </p:sp>
      <p:sp>
        <p:nvSpPr>
          <p:cNvPr id="1070" name="Google Shape;1070;p82"/>
          <p:cNvSpPr/>
          <p:nvPr/>
        </p:nvSpPr>
        <p:spPr>
          <a:xfrm>
            <a:off x="6208550" y="1786757"/>
            <a:ext cx="1212840" cy="56219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관리자 작성 게시판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사이트 이용 시 주의사항 공지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71" name="Google Shape;1071;p82"/>
          <p:cNvSpPr/>
          <p:nvPr/>
        </p:nvSpPr>
        <p:spPr>
          <a:xfrm>
            <a:off x="7659075" y="1797805"/>
            <a:ext cx="1251612" cy="551124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QnA에 문의글 작성 시 관리자만 열람 가능</a:t>
            </a:r>
            <a:endParaRPr b="1" sz="700">
              <a:solidFill>
                <a:schemeClr val="dk1"/>
              </a:solidFill>
            </a:endParaRPr>
          </a:p>
        </p:txBody>
      </p:sp>
      <p:cxnSp>
        <p:nvCxnSpPr>
          <p:cNvPr id="1072" name="Google Shape;1072;p82"/>
          <p:cNvCxnSpPr>
            <a:stCxn id="1069" idx="2"/>
            <a:endCxn id="1071" idx="0"/>
          </p:cNvCxnSpPr>
          <p:nvPr/>
        </p:nvCxnSpPr>
        <p:spPr>
          <a:xfrm>
            <a:off x="8284883" y="1684349"/>
            <a:ext cx="0" cy="1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82"/>
          <p:cNvCxnSpPr/>
          <p:nvPr/>
        </p:nvCxnSpPr>
        <p:spPr>
          <a:xfrm>
            <a:off x="6814821" y="1692196"/>
            <a:ext cx="300" cy="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82"/>
          <p:cNvSpPr/>
          <p:nvPr/>
        </p:nvSpPr>
        <p:spPr>
          <a:xfrm>
            <a:off x="2899925" y="1491350"/>
            <a:ext cx="12516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관리자 페이지</a:t>
            </a:r>
            <a:endParaRPr sz="900"/>
          </a:p>
        </p:txBody>
      </p:sp>
      <p:sp>
        <p:nvSpPr>
          <p:cNvPr id="1065" name="Google Shape;1065;p82"/>
          <p:cNvSpPr/>
          <p:nvPr/>
        </p:nvSpPr>
        <p:spPr>
          <a:xfrm>
            <a:off x="6827400" y="1033388"/>
            <a:ext cx="1466100" cy="192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고객센터</a:t>
            </a:r>
            <a:endParaRPr sz="900"/>
          </a:p>
        </p:txBody>
      </p:sp>
      <p:sp>
        <p:nvSpPr>
          <p:cNvPr id="1063" name="Google Shape;1063;p82"/>
          <p:cNvSpPr/>
          <p:nvPr/>
        </p:nvSpPr>
        <p:spPr>
          <a:xfrm>
            <a:off x="1422000" y="1804475"/>
            <a:ext cx="1289358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정보가 없는 아이디/비밀번호일 경우 존재하지 않는다는 문구출력 및 커서를 해당 텍스트로 이동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75" name="Google Shape;1075;p82"/>
          <p:cNvSpPr/>
          <p:nvPr/>
        </p:nvSpPr>
        <p:spPr>
          <a:xfrm>
            <a:off x="20725" y="1804475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필수 입력란 미입력 시, 해당 입력란 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작성 문구 출력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76" name="Google Shape;1076;p82"/>
          <p:cNvSpPr/>
          <p:nvPr/>
        </p:nvSpPr>
        <p:spPr>
          <a:xfrm>
            <a:off x="2904975" y="1805775"/>
            <a:ext cx="1251612" cy="685368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</a:rPr>
              <a:t>관리자 권한 계정만 접근 가능한 탭 추가</a:t>
            </a:r>
            <a:endParaRPr b="1" sz="700">
              <a:solidFill>
                <a:schemeClr val="dk1"/>
              </a:solidFill>
            </a:endParaRPr>
          </a:p>
        </p:txBody>
      </p:sp>
      <p:cxnSp>
        <p:nvCxnSpPr>
          <p:cNvPr id="1077" name="Google Shape;1077;p82"/>
          <p:cNvCxnSpPr>
            <a:stCxn id="1074" idx="2"/>
            <a:endCxn id="1076" idx="0"/>
          </p:cNvCxnSpPr>
          <p:nvPr/>
        </p:nvCxnSpPr>
        <p:spPr>
          <a:xfrm>
            <a:off x="3525725" y="1683950"/>
            <a:ext cx="5100" cy="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82"/>
          <p:cNvCxnSpPr>
            <a:stCxn id="1065" idx="2"/>
            <a:endCxn id="1068" idx="0"/>
          </p:cNvCxnSpPr>
          <p:nvPr/>
        </p:nvCxnSpPr>
        <p:spPr>
          <a:xfrm rot="5400000">
            <a:off x="7054500" y="986438"/>
            <a:ext cx="266400" cy="745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82"/>
          <p:cNvCxnSpPr>
            <a:stCxn id="1065" idx="2"/>
            <a:endCxn id="1069" idx="0"/>
          </p:cNvCxnSpPr>
          <p:nvPr/>
        </p:nvCxnSpPr>
        <p:spPr>
          <a:xfrm flipH="1" rot="-5400000">
            <a:off x="7789500" y="996938"/>
            <a:ext cx="266400" cy="724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82"/>
          <p:cNvCxnSpPr>
            <a:stCxn id="1074" idx="3"/>
            <a:endCxn id="1068" idx="1"/>
          </p:cNvCxnSpPr>
          <p:nvPr/>
        </p:nvCxnSpPr>
        <p:spPr>
          <a:xfrm>
            <a:off x="4151525" y="1587650"/>
            <a:ext cx="2187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1" name="Google Shape;1081;p82"/>
          <p:cNvGrpSpPr/>
          <p:nvPr/>
        </p:nvGrpSpPr>
        <p:grpSpPr>
          <a:xfrm>
            <a:off x="640775" y="1225988"/>
            <a:ext cx="2885100" cy="266400"/>
            <a:chOff x="640775" y="1225988"/>
            <a:chExt cx="2885100" cy="266400"/>
          </a:xfrm>
        </p:grpSpPr>
        <p:cxnSp>
          <p:nvCxnSpPr>
            <p:cNvPr id="1082" name="Google Shape;1082;p82"/>
            <p:cNvCxnSpPr>
              <a:stCxn id="1059" idx="2"/>
              <a:endCxn id="1067" idx="0"/>
            </p:cNvCxnSpPr>
            <p:nvPr/>
          </p:nvCxnSpPr>
          <p:spPr>
            <a:xfrm rot="5400000">
              <a:off x="1220525" y="646238"/>
              <a:ext cx="266400" cy="1425900"/>
            </a:xfrm>
            <a:prstGeom prst="bentConnector3">
              <a:avLst>
                <a:gd fmla="val 4997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82"/>
            <p:cNvCxnSpPr>
              <a:stCxn id="1059" idx="2"/>
              <a:endCxn id="1062" idx="0"/>
            </p:cNvCxnSpPr>
            <p:nvPr/>
          </p:nvCxnSpPr>
          <p:spPr>
            <a:xfrm flipH="1" rot="-5400000">
              <a:off x="1933775" y="1358888"/>
              <a:ext cx="266400" cy="6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82"/>
            <p:cNvCxnSpPr>
              <a:stCxn id="1059" idx="2"/>
              <a:endCxn id="1074" idx="0"/>
            </p:cNvCxnSpPr>
            <p:nvPr/>
          </p:nvCxnSpPr>
          <p:spPr>
            <a:xfrm flipH="1" rot="-5400000">
              <a:off x="2663525" y="629138"/>
              <a:ext cx="265500" cy="1459200"/>
            </a:xfrm>
            <a:prstGeom prst="bentConnector3">
              <a:avLst>
                <a:gd fmla="val 4997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85" name="Google Shape;1085;p82"/>
          <p:cNvCxnSpPr/>
          <p:nvPr/>
        </p:nvCxnSpPr>
        <p:spPr>
          <a:xfrm>
            <a:off x="640675" y="1682750"/>
            <a:ext cx="0" cy="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6" name="Google Shape;1086;p82"/>
          <p:cNvSpPr/>
          <p:nvPr/>
        </p:nvSpPr>
        <p:spPr>
          <a:xfrm flipH="1">
            <a:off x="4687894" y="1784725"/>
            <a:ext cx="1095606" cy="78705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700">
                <a:solidFill>
                  <a:schemeClr val="dk1"/>
                </a:solidFill>
              </a:rPr>
              <a:t>고객센터 공지사항, QnA 내용수정 및 추가 권한을 가짐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87" name="Google Shape;1087;p82"/>
          <p:cNvSpPr/>
          <p:nvPr/>
        </p:nvSpPr>
        <p:spPr>
          <a:xfrm>
            <a:off x="148200" y="2768250"/>
            <a:ext cx="3078600" cy="1973100"/>
          </a:xfrm>
          <a:prstGeom prst="rect">
            <a:avLst/>
          </a:prstGeom>
          <a:solidFill>
            <a:srgbClr val="F8F9EC"/>
          </a:solidFill>
          <a:ln cap="flat" cmpd="sng" w="38100">
            <a:solidFill>
              <a:srgbClr val="B5B6B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2"/>
          <p:cNvSpPr/>
          <p:nvPr/>
        </p:nvSpPr>
        <p:spPr>
          <a:xfrm>
            <a:off x="5554100" y="3115938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QnA게시판 내용을 확인 및 답변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89" name="Google Shape;1089;p82"/>
          <p:cNvSpPr/>
          <p:nvPr/>
        </p:nvSpPr>
        <p:spPr>
          <a:xfrm>
            <a:off x="5188100" y="2707063"/>
            <a:ext cx="1983600" cy="273600"/>
          </a:xfrm>
          <a:prstGeom prst="rect">
            <a:avLst/>
          </a:prstGeom>
          <a:solidFill>
            <a:srgbClr val="F8F9EA"/>
          </a:solidFill>
          <a:ln cap="flat" cmpd="sng" w="3810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※ </a:t>
            </a:r>
            <a:r>
              <a:rPr b="1" lang="ko" sz="700">
                <a:solidFill>
                  <a:schemeClr val="dk1"/>
                </a:solidFill>
              </a:rPr>
              <a:t>관리자 아이디로 로그인할 경우 </a:t>
            </a:r>
            <a:r>
              <a:rPr b="1" lang="ko" sz="800">
                <a:solidFill>
                  <a:srgbClr val="FF0000"/>
                </a:solidFill>
              </a:rPr>
              <a:t>※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0" name="Google Shape;1090;p82"/>
          <p:cNvSpPr/>
          <p:nvPr/>
        </p:nvSpPr>
        <p:spPr>
          <a:xfrm>
            <a:off x="7296900" y="3160013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물품관리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1" name="Google Shape;1091;p82"/>
          <p:cNvSpPr/>
          <p:nvPr/>
        </p:nvSpPr>
        <p:spPr>
          <a:xfrm>
            <a:off x="4522575" y="3904638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회원관리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2" name="Google Shape;1092;p82"/>
          <p:cNvSpPr/>
          <p:nvPr/>
        </p:nvSpPr>
        <p:spPr>
          <a:xfrm>
            <a:off x="6561900" y="3904650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1:1채팅 상담내역 확인 가능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3" name="Google Shape;1093;p82"/>
          <p:cNvSpPr/>
          <p:nvPr/>
        </p:nvSpPr>
        <p:spPr>
          <a:xfrm>
            <a:off x="1782275" y="3070900"/>
            <a:ext cx="876600" cy="858300"/>
          </a:xfrm>
          <a:prstGeom prst="ellipse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QnA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게시판 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내용 확인 및 답변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4" name="Google Shape;1094;p82"/>
          <p:cNvSpPr/>
          <p:nvPr/>
        </p:nvSpPr>
        <p:spPr>
          <a:xfrm>
            <a:off x="199325" y="3819475"/>
            <a:ext cx="876600" cy="858300"/>
          </a:xfrm>
          <a:prstGeom prst="ellipse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물품관리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5" name="Google Shape;1095;p82"/>
          <p:cNvSpPr/>
          <p:nvPr/>
        </p:nvSpPr>
        <p:spPr>
          <a:xfrm>
            <a:off x="1243063" y="3819475"/>
            <a:ext cx="876600" cy="858300"/>
          </a:xfrm>
          <a:prstGeom prst="ellipse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회원관리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96" name="Google Shape;1096;p82"/>
          <p:cNvSpPr/>
          <p:nvPr/>
        </p:nvSpPr>
        <p:spPr>
          <a:xfrm>
            <a:off x="2286825" y="3819475"/>
            <a:ext cx="876600" cy="858300"/>
          </a:xfrm>
          <a:prstGeom prst="ellipse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1:1채팅 상담내역 확인 가능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7" name="Google Shape;1097;p82"/>
          <p:cNvSpPr/>
          <p:nvPr/>
        </p:nvSpPr>
        <p:spPr>
          <a:xfrm>
            <a:off x="701725" y="3070900"/>
            <a:ext cx="876600" cy="858300"/>
          </a:xfrm>
          <a:prstGeom prst="ellipse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공지사항 작성 가능 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1098" name="Google Shape;1098;p82"/>
          <p:cNvSpPr/>
          <p:nvPr/>
        </p:nvSpPr>
        <p:spPr>
          <a:xfrm>
            <a:off x="767075" y="2804500"/>
            <a:ext cx="1891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</a:rPr>
              <a:t>※ </a:t>
            </a:r>
            <a:r>
              <a:rPr b="1" lang="ko" sz="700">
                <a:solidFill>
                  <a:schemeClr val="dk1"/>
                </a:solidFill>
              </a:rPr>
              <a:t>관리자 아이디로 로그인할 경우 </a:t>
            </a:r>
            <a:r>
              <a:rPr b="1" lang="ko" sz="800">
                <a:solidFill>
                  <a:srgbClr val="FF0000"/>
                </a:solidFill>
              </a:rPr>
              <a:t>※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9" name="Google Shape;1099;p82"/>
          <p:cNvSpPr/>
          <p:nvPr/>
        </p:nvSpPr>
        <p:spPr>
          <a:xfrm>
            <a:off x="3811812" y="3115950"/>
            <a:ext cx="1251612" cy="687960"/>
          </a:xfrm>
          <a:prstGeom prst="flowChartTerminator">
            <a:avLst/>
          </a:prstGeom>
          <a:solidFill>
            <a:srgbClr val="E2EBAB">
              <a:alpha val="12940"/>
            </a:srgbClr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</a:rPr>
              <a:t>공지사항 작성 가능</a:t>
            </a:r>
            <a:endParaRPr b="1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8" name="Google Shape;178;p20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25" y="1558325"/>
            <a:ext cx="3620050" cy="21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475" y="1592017"/>
            <a:ext cx="3505475" cy="206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310331" y="350725"/>
            <a:ext cx="4648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회원가입 (아이디 중복 확인) </a:t>
            </a:r>
            <a:endParaRPr sz="1100"/>
          </a:p>
        </p:txBody>
      </p:sp>
      <p:cxnSp>
        <p:nvCxnSpPr>
          <p:cNvPr id="182" name="Google Shape;182;p20"/>
          <p:cNvCxnSpPr>
            <a:stCxn id="181" idx="3"/>
          </p:cNvCxnSpPr>
          <p:nvPr/>
        </p:nvCxnSpPr>
        <p:spPr>
          <a:xfrm flipH="1" rot="10800000">
            <a:off x="4958531" y="541525"/>
            <a:ext cx="3865500" cy="174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20"/>
          <p:cNvSpPr/>
          <p:nvPr/>
        </p:nvSpPr>
        <p:spPr>
          <a:xfrm>
            <a:off x="6023875" y="725150"/>
            <a:ext cx="1880100" cy="603300"/>
          </a:xfrm>
          <a:prstGeom prst="wedgeRectCallout">
            <a:avLst>
              <a:gd fmla="val 16536" name="adj1"/>
              <a:gd fmla="val 189599" name="adj2"/>
            </a:avLst>
          </a:prstGeom>
          <a:noFill/>
          <a:ln cap="flat" cmpd="sng" w="9525">
            <a:solidFill>
              <a:srgbClr val="4F75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사용 중인 ID 문구 출력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0" y="0"/>
            <a:ext cx="9144000" cy="5138400"/>
          </a:xfrm>
          <a:prstGeom prst="rect">
            <a:avLst/>
          </a:prstGeom>
          <a:solidFill>
            <a:srgbClr val="E2EBAB">
              <a:alpha val="129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7F0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0" y="277833"/>
            <a:ext cx="148200" cy="562200"/>
          </a:xfrm>
          <a:prstGeom prst="rect">
            <a:avLst/>
          </a:prstGeom>
          <a:solidFill>
            <a:srgbClr val="285838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472350" y="1265551"/>
            <a:ext cx="62004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 flipH="1" rot="10800000">
            <a:off x="396631" y="4761113"/>
            <a:ext cx="8427300" cy="43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25" y="1558325"/>
            <a:ext cx="3620050" cy="21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925" y="1572563"/>
            <a:ext cx="3620051" cy="2100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3166275" y="3209675"/>
            <a:ext cx="1090500" cy="891600"/>
          </a:xfrm>
          <a:prstGeom prst="wedgeRectCallout">
            <a:avLst>
              <a:gd fmla="val -31152" name="adj1"/>
              <a:gd fmla="val -847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중복확인 버튼클릭후 중복인경우 재 입력하라는 문구가 뜸</a:t>
            </a:r>
            <a:endParaRPr sz="1000"/>
          </a:p>
        </p:txBody>
      </p:sp>
      <p:sp>
        <p:nvSpPr>
          <p:cNvPr id="195" name="Google Shape;195;p21"/>
          <p:cNvSpPr/>
          <p:nvPr/>
        </p:nvSpPr>
        <p:spPr>
          <a:xfrm>
            <a:off x="7339500" y="3166925"/>
            <a:ext cx="870300" cy="1041600"/>
          </a:xfrm>
          <a:prstGeom prst="wedgeRectCallout">
            <a:avLst>
              <a:gd fmla="val -36884" name="adj1"/>
              <a:gd fmla="val -670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검색버튼 클릭시 텍스트바에 있는 문장을 인식해서 맞는 지역 검색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310316" y="350727"/>
            <a:ext cx="2782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endParaRPr sz="1100"/>
          </a:p>
        </p:txBody>
      </p:sp>
      <p:sp>
        <p:nvSpPr>
          <p:cNvPr id="197" name="Google Shape;197;p21"/>
          <p:cNvSpPr txBox="1"/>
          <p:nvPr/>
        </p:nvSpPr>
        <p:spPr>
          <a:xfrm>
            <a:off x="310325" y="350725"/>
            <a:ext cx="5533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035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700">
                <a:solidFill>
                  <a:srgbClr val="245035"/>
                </a:solidFill>
              </a:rPr>
              <a:t>3</a:t>
            </a:r>
            <a:r>
              <a:rPr lang="ko" sz="1700">
                <a:solidFill>
                  <a:srgbClr val="24503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700">
                <a:solidFill>
                  <a:srgbClr val="245035"/>
                </a:solidFill>
              </a:rPr>
              <a:t>기능 소개 - </a:t>
            </a:r>
            <a:r>
              <a:rPr lang="ko" sz="1700">
                <a:solidFill>
                  <a:srgbClr val="245035"/>
                </a:solidFill>
              </a:rPr>
              <a:t>회원가입 (회원가입 시 필수 입력 목록)</a:t>
            </a:r>
            <a:endParaRPr sz="1100"/>
          </a:p>
        </p:txBody>
      </p:sp>
      <p:cxnSp>
        <p:nvCxnSpPr>
          <p:cNvPr id="198" name="Google Shape;198;p21"/>
          <p:cNvCxnSpPr/>
          <p:nvPr/>
        </p:nvCxnSpPr>
        <p:spPr>
          <a:xfrm flipH="1" rot="10800000">
            <a:off x="5851325" y="541475"/>
            <a:ext cx="2972400" cy="1200"/>
          </a:xfrm>
          <a:prstGeom prst="straightConnector1">
            <a:avLst/>
          </a:prstGeom>
          <a:noFill/>
          <a:ln cap="flat" cmpd="sng" w="12700">
            <a:solidFill>
              <a:srgbClr val="245035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